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Orbitron Medium"/>
      <p:regular r:id="rId51"/>
      <p:bold r:id="rId52"/>
    </p:embeddedFont>
    <p:embeddedFont>
      <p:font typeface="Lato Black"/>
      <p:bold r:id="rId53"/>
      <p:boldItalic r:id="rId54"/>
    </p:embeddedFont>
    <p:embeddedFont>
      <p:font typeface="Quicksand"/>
      <p:regular r:id="rId55"/>
      <p:bold r:id="rId56"/>
    </p:embeddedFont>
    <p:embeddedFont>
      <p:font typeface="Quicksand Medium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A18AF4-0593-4E00-A0E9-F50994FE6A35}">
  <a:tblStyle styleId="{09A18AF4-0593-4E00-A0E9-F50994FE6A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rbitronMedium-regular.fntdata"/><Relationship Id="rId50" Type="http://schemas.openxmlformats.org/officeDocument/2006/relationships/slide" Target="slides/slide44.xml"/><Relationship Id="rId53" Type="http://schemas.openxmlformats.org/officeDocument/2006/relationships/font" Target="fonts/LatoBlack-bold.fntdata"/><Relationship Id="rId52" Type="http://schemas.openxmlformats.org/officeDocument/2006/relationships/font" Target="fonts/OrbitronMedium-bold.fntdata"/><Relationship Id="rId11" Type="http://schemas.openxmlformats.org/officeDocument/2006/relationships/slide" Target="slides/slide5.xml"/><Relationship Id="rId55" Type="http://schemas.openxmlformats.org/officeDocument/2006/relationships/font" Target="fonts/Quicksand-regular.fntdata"/><Relationship Id="rId10" Type="http://schemas.openxmlformats.org/officeDocument/2006/relationships/slide" Target="slides/slide4.xml"/><Relationship Id="rId54" Type="http://schemas.openxmlformats.org/officeDocument/2006/relationships/font" Target="fonts/LatoBlack-boldItalic.fntdata"/><Relationship Id="rId13" Type="http://schemas.openxmlformats.org/officeDocument/2006/relationships/slide" Target="slides/slide7.xml"/><Relationship Id="rId57" Type="http://schemas.openxmlformats.org/officeDocument/2006/relationships/font" Target="fonts/QuicksandMedium-regular.fntdata"/><Relationship Id="rId12" Type="http://schemas.openxmlformats.org/officeDocument/2006/relationships/slide" Target="slides/slide6.xml"/><Relationship Id="rId56" Type="http://schemas.openxmlformats.org/officeDocument/2006/relationships/font" Target="fonts/Quicksan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Quicksand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aulStoffregen/CoreMark" TargetMode="External"/><Relationship Id="rId3" Type="http://schemas.openxmlformats.org/officeDocument/2006/relationships/hyperlink" Target="https://www.eembc.org/coremark/scores.php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e30ccef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supports the three most common ML tasks: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classification, regression, anomaly detection.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ce30ccef49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e30ccef4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Supports a selection of embedded friendly models: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18" name="Google Shape;218;g2ce30ccef49_0_6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1ad1af6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1ad1af6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da0b8ae8e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da0b8ae8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da0b8ae8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da0b8ae8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948b530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948b530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4c6a3e4b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4c6a3e4b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948b5300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948b5300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da0b8ae8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 model is done using a standard framework like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will need to already have a dataset collected and labeled for your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nothing emlearn specific at this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although you should use a model small enough to fit on your target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also provide some tools for checking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have a trained model, you are ready to deploy it to the device.</a:t>
            </a:r>
            <a:endParaRPr/>
          </a:p>
        </p:txBody>
      </p:sp>
      <p:sp>
        <p:nvSpPr>
          <p:cNvPr id="294" name="Google Shape;294;g2dda0b8ae8e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da0b8ae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To use the code, include the generated header file.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Pass the data to the predict() call of the model.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The output can the be used to trigger relevant actions,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such as controlling motors, logging event that occur,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or sent an external system.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In this example, we just show the model output on a display.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12" name="Google Shape;312;g2dda0b8ae8e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704d736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704d736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as Head of Data Science at Soundsensing.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Soundsensing is a leading provider of predictive </a:t>
            </a:r>
            <a:r>
              <a:rPr lang="en"/>
              <a:t>maintenance solutions for </a:t>
            </a:r>
            <a:r>
              <a:rPr lang="en">
                <a:solidFill>
                  <a:schemeClr val="dk1"/>
                </a:solidFill>
              </a:rPr>
              <a:t>ventilation systems in </a:t>
            </a:r>
            <a:r>
              <a:rPr lang="en"/>
              <a:t>buildings.</a:t>
            </a:r>
            <a:br>
              <a:rPr lang="en"/>
            </a:br>
            <a:r>
              <a:rPr lang="en"/>
              <a:t>So we work a lot with sensor data. And also use Python as much as we can for Data Science, IoT and backend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704d736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704d736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704d736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704d736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STM32, Nordic NRF5x, ESP32, RP2040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e30ccef4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ce30ccef4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e2d7b3b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ce2d7b3b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1ad1af60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1ad1af6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97ebdc7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8" name="Google Shape;378;g3797ebdc77f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948b5300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948b5300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948b5300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3" name="Google Shape;413;g32948b53000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2948b530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increasingly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g32948b5300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797ebdc7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797ebdc7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e30ccef4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g2ce30ccef49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948b530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2948b530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797ebdc77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797ebdc77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97ebdc77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797ebdc77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797ebdc77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797ebdc77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797ebdc77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797ebdc7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797ebdc77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797ebdc77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797ebdc77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797ebdc77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97ebdc77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797ebdc77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11ad1af60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11ad1af60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16 bit integer features instead of 32 bit floats</a:t>
            </a:r>
            <a:br>
              <a:rPr lang="en"/>
            </a:br>
            <a:r>
              <a:rPr lang="en"/>
              <a:t>Reduced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probability leaves with clustering K-means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2948b5300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2948b5300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704d73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704d73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e6874067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e6874067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97ebdc77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97ebdc77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ce2d7b3b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ce2d7b3b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 drives for </a:t>
            </a:r>
            <a:r>
              <a:rPr lang="en"/>
              <a:t>peripherals that are on a board</a:t>
            </a:r>
            <a:r>
              <a:rPr lang="en"/>
              <a:t> not included in core firmware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Will likely need to hunt a bit for each sensor, screen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ce30ccef4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ce30ccef4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vs other MicroPython approaches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dda0b8ae8e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dda0b8ae8e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Coremark</a:t>
            </a:r>
            <a:br>
              <a:rPr lang="en"/>
            </a:br>
            <a:r>
              <a:rPr lang="en"/>
              <a:t>Mega 7.03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https://github.com/PaulStoffregen/CoreMark</a:t>
            </a:r>
            <a:r>
              <a:rPr lang="en"/>
              <a:t>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https://www.eembc.org/coremark/scores.php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Accelerometers/IMU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100-1kHz. Every N seconds.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Human Activity Detection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Basically anything 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Typ 16 khz. Not 48 kHz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1-100 classes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Image/video.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Low resolution, low framerate.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 classes. Not ImageNet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Classification and object detection. Edge Impulse FOMO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OpenMV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https://docs.edgeimpulse.com/docs/edge-impulse-studio/learning-blocks/object-detection/fomo-object-detection-for-constrained-devices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e30ccef4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it comes to Machine Learning on microcontrollers,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obviously not going to be running any Large Language Models or generative image models.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one usecase where ML is incredibly useful is in analysing sensor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component in blue is the Machine Learning model, 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g2ce30ccef49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e30ccef4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a huge amount of applications for this, in basically any field that uses electronics.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Keyword spotting / wakeword detection. “Alexa”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Smartwatch. Sleep activity tracking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Agriculture. </a:t>
            </a:r>
            <a:r>
              <a:rPr lang="en">
                <a:solidFill>
                  <a:schemeClr val="dk1"/>
                </a:solidFill>
              </a:rPr>
              <a:t>Cattle activity tracking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Condition monitoring of Machinery.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Or what about a cat doorbell that only lets in your cat, and only if it does not have a prey in its both.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Magic wand.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g2ce30ccef49_0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948b530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increasingly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g32948b5300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948b5300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948b5300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948b5300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is an open-source software library that can be used to implement such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r>
              <a:rPr lang="en"/>
              <a:t>It provides embedded friendly implementations of Machine Learning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supports converting models trained in Python.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either use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code is portable and clean C99.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can be used on even the smallest MCUs,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it does not need FPU, and the code size is very small.</a:t>
            </a:r>
            <a:endParaRPr/>
          </a:p>
        </p:txBody>
      </p:sp>
      <p:sp>
        <p:nvSpPr>
          <p:cNvPr id="183" name="Google Shape;183;g32948b53000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13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340572" y="2052000"/>
            <a:ext cx="2547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340519" y="1350000"/>
            <a:ext cx="2547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136847" y="1350169"/>
            <a:ext cx="24324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40572" y="477825"/>
            <a:ext cx="464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14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340571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3079235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body"/>
          </p:nvPr>
        </p:nvSpPr>
        <p:spPr>
          <a:xfrm>
            <a:off x="340571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body"/>
          </p:nvPr>
        </p:nvSpPr>
        <p:spPr>
          <a:xfrm>
            <a:off x="3079235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1">
  <p:cSld name="Text and Figur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40200" y="477900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5" name="Google Shape;85;p16"/>
          <p:cNvSpPr/>
          <p:nvPr/>
        </p:nvSpPr>
        <p:spPr>
          <a:xfrm>
            <a:off x="-5932" y="477825"/>
            <a:ext cx="16050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4832848"/>
            <a:ext cx="9144000" cy="31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440178" y="4832848"/>
            <a:ext cx="2703900" cy="3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21436" y="4925128"/>
            <a:ext cx="4051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0" spcFirstLastPara="1" rIns="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 sz="1100"/>
          </a:p>
        </p:txBody>
      </p:sp>
      <p:sp>
        <p:nvSpPr>
          <p:cNvPr id="90" name="Google Shape;90;p16"/>
          <p:cNvSpPr txBox="1"/>
          <p:nvPr/>
        </p:nvSpPr>
        <p:spPr>
          <a:xfrm>
            <a:off x="6536589" y="4886656"/>
            <a:ext cx="2511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" sz="10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 sz="11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ide Image">
  <p:cSld name="Text &amp; Side Imag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>
            <p:ph idx="2" type="pic"/>
          </p:nvPr>
        </p:nvPicPr>
        <p:blipFill/>
        <p:spPr>
          <a:xfrm>
            <a:off x="5190258" y="0"/>
            <a:ext cx="3953700" cy="4833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40572" y="2052000"/>
            <a:ext cx="46467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body"/>
          </p:nvPr>
        </p:nvSpPr>
        <p:spPr>
          <a:xfrm>
            <a:off x="340519" y="1350000"/>
            <a:ext cx="4646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2">
  <p:cSld name="Text and Figure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Simple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33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emlearn/emlearn-micropython/tree/master/examples/har_trees" TargetMode="External"/><Relationship Id="rId4" Type="http://schemas.openxmlformats.org/officeDocument/2006/relationships/hyperlink" Target="https://github.com/jonnor/toothbrush/" TargetMode="External"/><Relationship Id="rId5" Type="http://schemas.openxmlformats.org/officeDocument/2006/relationships/hyperlink" Target="https://github.com/jonnor/toothbrush/" TargetMode="External"/><Relationship Id="rId6" Type="http://schemas.openxmlformats.org/officeDocument/2006/relationships/hyperlink" Target="https://github.com/jonnor/toothbrush/" TargetMode="External"/><Relationship Id="rId7" Type="http://schemas.openxmlformats.org/officeDocument/2006/relationships/image" Target="../media/image6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hackaday.io/project/194511-1-dollar-tinyml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70.jpg"/><Relationship Id="rId6" Type="http://schemas.openxmlformats.org/officeDocument/2006/relationships/image" Target="../media/image6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Relationship Id="rId4" Type="http://schemas.openxmlformats.org/officeDocument/2006/relationships/image" Target="../media/image38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icropython.org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6.jpg"/><Relationship Id="rId6" Type="http://schemas.openxmlformats.org/officeDocument/2006/relationships/image" Target="../media/image35.jp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mlearn/emlearn/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" TargetMode="External"/><Relationship Id="rId10" Type="http://schemas.openxmlformats.org/officeDocument/2006/relationships/hyperlink" Target="https://github.com" TargetMode="External"/><Relationship Id="rId13" Type="http://schemas.openxmlformats.org/officeDocument/2006/relationships/hyperlink" Target="https://github.com" TargetMode="External"/><Relationship Id="rId12" Type="http://schemas.openxmlformats.org/officeDocument/2006/relationships/hyperlink" Target="https://github.com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jpg"/><Relationship Id="rId4" Type="http://schemas.openxmlformats.org/officeDocument/2006/relationships/image" Target="../media/image42.png"/><Relationship Id="rId9" Type="http://schemas.openxmlformats.org/officeDocument/2006/relationships/hyperlink" Target="https://github.com" TargetMode="External"/><Relationship Id="rId5" Type="http://schemas.openxmlformats.org/officeDocument/2006/relationships/image" Target="../media/image71.jpg"/><Relationship Id="rId6" Type="http://schemas.openxmlformats.org/officeDocument/2006/relationships/image" Target="../media/image43.jpg"/><Relationship Id="rId7" Type="http://schemas.openxmlformats.org/officeDocument/2006/relationships/image" Target="../media/image67.jpg"/><Relationship Id="rId8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emlearn-micropython.readthedocs.io" TargetMode="External"/><Relationship Id="rId4" Type="http://schemas.openxmlformats.org/officeDocument/2006/relationships/hyperlink" Target="https://emlearn.readthedocs.io" TargetMode="External"/><Relationship Id="rId5" Type="http://schemas.openxmlformats.org/officeDocument/2006/relationships/hyperlink" Target="https://www.youtube.com/watch?v=S3GjLr0ZIE0" TargetMode="External"/><Relationship Id="rId6" Type="http://schemas.openxmlformats.org/officeDocument/2006/relationships/hyperlink" Target="https://www.youtube.com/watch?v=LyO5k1VMdOQ" TargetMode="External"/><Relationship Id="rId7" Type="http://schemas.openxmlformats.org/officeDocument/2006/relationships/hyperlink" Target="https://za.pycon.org/talks/31-sensor-data-processing-on-microcontrollers-with-micropython/" TargetMode="External"/><Relationship Id="rId8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emlearn.readthedocs.io/en/latest/model_optimization.html" TargetMode="External"/><Relationship Id="rId4" Type="http://schemas.openxmlformats.org/officeDocument/2006/relationships/hyperlink" Target="https://emlearn.readthedocs.io/en/latest/tree_based_models.html" TargetMode="External"/><Relationship Id="rId5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emlearn.readthedocs.io/en/latest/evaluate.html" TargetMode="External"/><Relationship Id="rId4" Type="http://schemas.openxmlformats.org/officeDocument/2006/relationships/hyperlink" Target="https://emlearn.readthedocs.io/en/latest/auto_examples/trees_hyperparameters.html" TargetMode="External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mlearn.readthedocs.io/en/latest/auto_examples/trees_hyperparameters.html" TargetMode="External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hyperlink" Target="https://www.mdpi.com/2079-9292/10/21/2640" TargetMode="External"/><Relationship Id="rId5" Type="http://schemas.openxmlformats.org/officeDocument/2006/relationships/hyperlink" Target="https://arxiv.org/abs/2206.07652" TargetMode="External"/><Relationship Id="rId6" Type="http://schemas.openxmlformats.org/officeDocument/2006/relationships/hyperlink" Target="https://www.jmir.org/2022/1/e28036/" TargetMode="External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jpg"/><Relationship Id="rId4" Type="http://schemas.openxmlformats.org/officeDocument/2006/relationships/hyperlink" Target="https://micropython.org/download/?port=esp32" TargetMode="External"/><Relationship Id="rId5" Type="http://schemas.openxmlformats.org/officeDocument/2006/relationships/image" Target="../media/image62.png"/><Relationship Id="rId6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7.jpg"/><Relationship Id="rId5" Type="http://schemas.openxmlformats.org/officeDocument/2006/relationships/image" Target="../media/image3.jpg"/><Relationship Id="rId6" Type="http://schemas.openxmlformats.org/officeDocument/2006/relationships/image" Target="../media/image8.jpg"/><Relationship Id="rId7" Type="http://schemas.openxmlformats.org/officeDocument/2006/relationships/image" Target="../media/image69.png"/><Relationship Id="rId8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4.png"/><Relationship Id="rId13" Type="http://schemas.openxmlformats.org/officeDocument/2006/relationships/image" Target="../media/image23.jp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6.jpg"/><Relationship Id="rId9" Type="http://schemas.openxmlformats.org/officeDocument/2006/relationships/image" Target="../media/image38.png"/><Relationship Id="rId14" Type="http://schemas.openxmlformats.org/officeDocument/2006/relationships/image" Target="../media/image41.png"/><Relationship Id="rId5" Type="http://schemas.openxmlformats.org/officeDocument/2006/relationships/image" Target="../media/image25.jp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311708" y="2560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Machine Learning for Microcontrollers</a:t>
            </a:r>
            <a:endParaRPr sz="4800"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311700" y="2237112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Tiny, useful &amp; fun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176034" y="3839800"/>
            <a:ext cx="85206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AiDev</a:t>
            </a:r>
            <a:r>
              <a:rPr lang="en" sz="1800"/>
              <a:t> 2025, Amsterdam</a:t>
            </a:r>
            <a:br>
              <a:rPr lang="en" sz="1800"/>
            </a:br>
            <a:r>
              <a:rPr b="1" lang="en" sz="1800"/>
              <a:t>Jon Nordby </a:t>
            </a:r>
            <a:r>
              <a:rPr b="1"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jononor@gmail.com</a:t>
            </a:r>
            <a:endParaRPr b="1" sz="1800"/>
          </a:p>
        </p:txBody>
      </p:sp>
      <p:pic>
        <p:nvPicPr>
          <p:cNvPr id="117" name="Google Shape;117;p20" title="logo-col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834" y="4199100"/>
            <a:ext cx="2254725" cy="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 title="emlearn-logo-wordmark-wid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528" y="4199100"/>
            <a:ext cx="1936805" cy="6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tasks</a:t>
            </a:r>
            <a:endParaRPr/>
          </a:p>
        </p:txBody>
      </p:sp>
      <p:sp>
        <p:nvSpPr>
          <p:cNvPr id="213" name="Google Shape;213;p29"/>
          <p:cNvSpPr txBox="1"/>
          <p:nvPr>
            <p:ph idx="2" type="body"/>
          </p:nvPr>
        </p:nvSpPr>
        <p:spPr>
          <a:xfrm>
            <a:off x="4785600" y="1581950"/>
            <a:ext cx="40467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Supports the most common tasks</a:t>
            </a:r>
            <a:br>
              <a:rPr lang="en" sz="1800"/>
            </a:br>
            <a:r>
              <a:rPr lang="en" sz="1800"/>
              <a:t>for embedded</a:t>
            </a:r>
            <a:br>
              <a:rPr lang="en" sz="1800"/>
            </a:br>
            <a:r>
              <a:rPr lang="en" sz="1800"/>
              <a:t>&amp; sensor data </a:t>
            </a:r>
            <a:r>
              <a:rPr lang="en" sz="1800"/>
              <a:t>use cases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Classification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Anomaly Detection</a:t>
            </a:r>
            <a:endParaRPr sz="1800"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111550"/>
            <a:ext cx="4157100" cy="38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11700" y="1152475"/>
            <a:ext cx="45561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Selection of simple &amp; effective</a:t>
            </a:r>
            <a:br>
              <a:rPr lang="en" sz="1800"/>
            </a:br>
            <a:r>
              <a:rPr lang="en" sz="1800"/>
              <a:t>embedded-friendly models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Decision Trees (DT)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Forest (RF)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 Nearest Neighbors (KNN)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Gaussian Mixture Models (GMM)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Multi-Layer-Perceptron (MLP)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Convolutional Neural Network</a:t>
            </a:r>
            <a:r>
              <a:rPr lang="en" sz="1800"/>
              <a:t> (CNN)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t/>
            </a:r>
            <a:endParaRPr sz="1800"/>
          </a:p>
        </p:txBody>
      </p:sp>
      <p:sp>
        <p:nvSpPr>
          <p:cNvPr id="221" name="Google Shape;221;p30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models</a:t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 rotWithShape="1">
          <a:blip r:embed="rId3">
            <a:alphaModFix/>
          </a:blip>
          <a:srcRect b="0" l="0" r="0" t="24046"/>
          <a:stretch/>
        </p:blipFill>
        <p:spPr>
          <a:xfrm>
            <a:off x="4953000" y="3732125"/>
            <a:ext cx="3206226" cy="13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4">
            <a:alphaModFix/>
          </a:blip>
          <a:srcRect b="10254" l="13900" r="30226" t="5279"/>
          <a:stretch/>
        </p:blipFill>
        <p:spPr>
          <a:xfrm>
            <a:off x="4666608" y="1800600"/>
            <a:ext cx="1906193" cy="17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5">
            <a:alphaModFix/>
          </a:blip>
          <a:srcRect b="18689" l="0" r="37659" t="26079"/>
          <a:stretch/>
        </p:blipFill>
        <p:spPr>
          <a:xfrm>
            <a:off x="4546725" y="222362"/>
            <a:ext cx="2716201" cy="14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6">
            <a:alphaModFix/>
          </a:blip>
          <a:srcRect b="54956" l="1696" r="54927" t="14364"/>
          <a:stretch/>
        </p:blipFill>
        <p:spPr>
          <a:xfrm>
            <a:off x="6635600" y="1937175"/>
            <a:ext cx="2231025" cy="15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265500" y="2000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br>
              <a:rPr lang="en"/>
            </a:br>
            <a:r>
              <a:rPr lang="en"/>
              <a:t>using emlearn</a:t>
            </a:r>
            <a:endParaRPr/>
          </a:p>
        </p:txBody>
      </p:sp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265500" y="3570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real-world uses</a:t>
            </a:r>
            <a:br>
              <a:rPr lang="en"/>
            </a:br>
            <a:r>
              <a:rPr lang="en"/>
              <a:t>across the globe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Referred in 40+ publications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 for cattle</a:t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771475"/>
            <a:ext cx="4100100" cy="3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b="1" lang="en" sz="1400"/>
              <a:t>Accelerometer</a:t>
            </a:r>
            <a:r>
              <a:rPr lang="en" sz="1400"/>
              <a:t> data</a:t>
            </a:r>
            <a:br>
              <a:rPr lang="en" sz="1400"/>
            </a:br>
            <a:r>
              <a:rPr lang="en" sz="1400"/>
              <a:t>used to </a:t>
            </a:r>
            <a:r>
              <a:rPr b="1" lang="en" sz="1400"/>
              <a:t>detect abnormal behavior</a:t>
            </a:r>
            <a:r>
              <a:rPr lang="en" sz="1400"/>
              <a:t>.</a:t>
            </a:r>
            <a:br>
              <a:rPr lang="en" sz="1400"/>
            </a:br>
            <a:r>
              <a:rPr lang="en" sz="1400"/>
              <a:t>Can indicate </a:t>
            </a:r>
            <a:r>
              <a:rPr b="1" lang="en" sz="1400"/>
              <a:t>health issues</a:t>
            </a:r>
            <a:r>
              <a:rPr lang="en" sz="1400"/>
              <a:t> or other problems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 sz="1400"/>
              <a:t>Classified using a </a:t>
            </a:r>
            <a:r>
              <a:rPr b="1" lang="en" sz="1400"/>
              <a:t>Decision Tree</a:t>
            </a:r>
            <a:r>
              <a:rPr lang="en" sz="1400"/>
              <a:t> </a:t>
            </a:r>
            <a:br>
              <a:rPr lang="en" sz="1400"/>
            </a:br>
            <a:r>
              <a:rPr lang="en" sz="1400"/>
              <a:t>	</a:t>
            </a:r>
            <a:r>
              <a:rPr i="1" lang="en" sz="1400"/>
              <a:t>lying/walking/standing/grazing/ruminating</a:t>
            </a:r>
            <a:br>
              <a:rPr lang="en" sz="1400"/>
            </a:br>
            <a:br>
              <a:rPr lang="en" sz="1400"/>
            </a:br>
            <a:r>
              <a:rPr lang="en" sz="1400"/>
              <a:t>Activity is transmitted using </a:t>
            </a:r>
            <a:r>
              <a:rPr b="1" lang="en" sz="1400"/>
              <a:t>LoRaWAN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 sz="1400"/>
              <a:t>Running ML on-sensor: </a:t>
            </a:r>
            <a:r>
              <a:rPr b="1" lang="en" sz="1400"/>
              <a:t>under 1 mW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b="1" lang="en" sz="1400"/>
              <a:t>50 times lower power</a:t>
            </a:r>
            <a:r>
              <a:rPr lang="en" sz="1400"/>
              <a:t> than sending raw data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4">
            <a:alphaModFix/>
          </a:blip>
          <a:srcRect b="0" l="10806" r="34111" t="537"/>
          <a:stretch/>
        </p:blipFill>
        <p:spPr>
          <a:xfrm>
            <a:off x="4873600" y="0"/>
            <a:ext cx="427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360475" y="4348675"/>
            <a:ext cx="24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Power Efficient Wireless Sensor Node through Edge Intelligence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Abhishek Damle (2022)</a:t>
            </a:r>
            <a:endParaRPr b="1" sz="1100">
              <a:solidFill>
                <a:srgbClr val="595959"/>
              </a:solidFill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 rotWithShape="1">
          <a:blip r:embed="rId5">
            <a:alphaModFix/>
          </a:blip>
          <a:srcRect b="25099" l="4648" r="1621" t="6285"/>
          <a:stretch/>
        </p:blipFill>
        <p:spPr>
          <a:xfrm>
            <a:off x="337075" y="3397575"/>
            <a:ext cx="4049358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 rotWithShape="1">
          <a:blip r:embed="rId6">
            <a:alphaModFix/>
          </a:blip>
          <a:srcRect b="40723" l="3589" r="47236" t="9012"/>
          <a:stretch/>
        </p:blipFill>
        <p:spPr>
          <a:xfrm>
            <a:off x="2856775" y="4299350"/>
            <a:ext cx="1743275" cy="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2675" y="4010075"/>
            <a:ext cx="2084375" cy="10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b="1963" l="10398" r="27559" t="8806"/>
          <a:stretch/>
        </p:blipFill>
        <p:spPr>
          <a:xfrm>
            <a:off x="0" y="0"/>
            <a:ext cx="47682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>
            <p:ph type="title"/>
          </p:nvPr>
        </p:nvSpPr>
        <p:spPr>
          <a:xfrm>
            <a:off x="5014375" y="216425"/>
            <a:ext cx="38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 earable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4906775" y="4366025"/>
            <a:ext cx="416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100">
                <a:solidFill>
                  <a:srgbClr val="595959"/>
                </a:solidFill>
              </a:rPr>
              <a:t>Remote Breathing Rate Tracking in Stationary Position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Using the Motion and Acoustic Sensors of Earables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Tousif Ahmed et.al</a:t>
            </a:r>
            <a:r>
              <a:rPr b="1" lang="en" sz="1100">
                <a:solidFill>
                  <a:srgbClr val="595959"/>
                </a:solidFill>
              </a:rPr>
              <a:t> (202</a:t>
            </a:r>
            <a:r>
              <a:rPr b="1" lang="en" sz="1100">
                <a:solidFill>
                  <a:srgbClr val="595959"/>
                </a:solidFill>
              </a:rPr>
              <a:t>3</a:t>
            </a:r>
            <a:r>
              <a:rPr b="1" lang="en" sz="1100">
                <a:solidFill>
                  <a:srgbClr val="595959"/>
                </a:solidFill>
              </a:rPr>
              <a:t>)</a:t>
            </a:r>
            <a:endParaRPr b="1" sz="1100">
              <a:solidFill>
                <a:srgbClr val="595959"/>
              </a:solidFill>
            </a:endParaRPr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5014500" y="923875"/>
            <a:ext cx="3817800" cy="31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Breathing rate</a:t>
            </a:r>
            <a:r>
              <a:rPr lang="en" sz="1400">
                <a:solidFill>
                  <a:srgbClr val="595959"/>
                </a:solidFill>
              </a:rPr>
              <a:t> is critical to monitor for persons with </a:t>
            </a:r>
            <a:r>
              <a:rPr b="1" lang="en" sz="1400">
                <a:solidFill>
                  <a:srgbClr val="595959"/>
                </a:solidFill>
              </a:rPr>
              <a:t>respiratory health problems</a:t>
            </a:r>
            <a:r>
              <a:rPr lang="en" sz="1400">
                <a:solidFill>
                  <a:srgbClr val="595959"/>
                </a:solidFill>
              </a:rPr>
              <a:t>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Monitoring </a:t>
            </a:r>
            <a:r>
              <a:rPr b="1" lang="en" sz="1400">
                <a:solidFill>
                  <a:srgbClr val="595959"/>
                </a:solidFill>
              </a:rPr>
              <a:t>for every-day use</a:t>
            </a:r>
            <a:r>
              <a:rPr lang="en" sz="1400">
                <a:solidFill>
                  <a:srgbClr val="595959"/>
                </a:solidFill>
              </a:rPr>
              <a:t>, not just in clinical context. </a:t>
            </a:r>
            <a:r>
              <a:rPr lang="en" sz="1400">
                <a:solidFill>
                  <a:srgbClr val="595959"/>
                </a:solidFill>
              </a:rPr>
              <a:t>Using earable to replace specialized devices.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Random Forest</a:t>
            </a:r>
            <a:r>
              <a:rPr lang="en" sz="1400">
                <a:solidFill>
                  <a:srgbClr val="595959"/>
                </a:solidFill>
              </a:rPr>
              <a:t> classifier for audio.</a:t>
            </a:r>
            <a:endParaRPr sz="1400">
              <a:solidFill>
                <a:srgbClr val="595959"/>
              </a:solidFill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75" y="4554150"/>
            <a:ext cx="3989550" cy="3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5">
            <a:alphaModFix/>
          </a:blip>
          <a:srcRect b="17963" l="0" r="3975" t="3592"/>
          <a:stretch/>
        </p:blipFill>
        <p:spPr>
          <a:xfrm>
            <a:off x="5290062" y="2875125"/>
            <a:ext cx="3542226" cy="7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6">
            <a:alphaModFix/>
          </a:blip>
          <a:srcRect b="0" l="902" r="2057" t="7261"/>
          <a:stretch/>
        </p:blipFill>
        <p:spPr>
          <a:xfrm>
            <a:off x="5154450" y="3626421"/>
            <a:ext cx="3989551" cy="69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toothbrush timer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311700" y="3462275"/>
            <a:ext cx="58089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Stock hardware: M5StickC PLUS 2 by M5Stack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~500 lines of MicroPython code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Collected and labeled data in ~1 hour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Data collection and training tools: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https://github.com/emlearn/emlearn-micropython/tree/master/examples/har_trees</a:t>
            </a:r>
            <a:endParaRPr sz="1100"/>
          </a:p>
        </p:txBody>
      </p:sp>
      <p:sp>
        <p:nvSpPr>
          <p:cNvPr id="264" name="Google Shape;264;p34"/>
          <p:cNvSpPr txBox="1"/>
          <p:nvPr/>
        </p:nvSpPr>
        <p:spPr>
          <a:xfrm>
            <a:off x="4541750" y="463625"/>
            <a:ext cx="20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</a:t>
            </a:r>
            <a:br>
              <a:rPr lang="en" sz="1200" u="sng">
                <a:solidFill>
                  <a:schemeClr val="hlink"/>
                </a:solidFill>
                <a:hlinkClick r:id="rId5"/>
              </a:rPr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jonnor/toothbrush/</a:t>
            </a:r>
            <a:r>
              <a:rPr lang="en" sz="1200"/>
              <a:t> </a:t>
            </a:r>
            <a:endParaRPr sz="1200"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7">
            <a:alphaModFix/>
          </a:blip>
          <a:srcRect b="21844" l="31296" r="8805" t="20671"/>
          <a:stretch/>
        </p:blipFill>
        <p:spPr>
          <a:xfrm>
            <a:off x="311700" y="913825"/>
            <a:ext cx="5442652" cy="26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7">
            <a:alphaModFix/>
          </a:blip>
          <a:srcRect b="0" l="0" r="71806" t="0"/>
          <a:stretch/>
        </p:blipFill>
        <p:spPr>
          <a:xfrm>
            <a:off x="6215850" y="-24725"/>
            <a:ext cx="2928152" cy="51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dollar TinyML</a:t>
            </a:r>
            <a:endParaRPr/>
          </a:p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311700" y="1152475"/>
            <a:ext cx="4589100" cy="3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Research question: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Can we make a useful TinyML system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&lt;1 USD in total component cost (BOM)?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Preliminary answer:</a:t>
            </a:r>
            <a:r>
              <a:rPr lang="en">
                <a:solidFill>
                  <a:schemeClr val="dk1"/>
                </a:solidFill>
              </a:rPr>
              <a:t> YES!</a:t>
            </a: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Either </a:t>
            </a:r>
            <a:r>
              <a:rPr lang="en">
                <a:solidFill>
                  <a:schemeClr val="dk1"/>
                </a:solidFill>
              </a:rPr>
              <a:t>motion (accelerometer)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or </a:t>
            </a:r>
            <a:r>
              <a:rPr lang="en">
                <a:solidFill>
                  <a:schemeClr val="dk1"/>
                </a:solidFill>
              </a:rPr>
              <a:t>sound sensor (microphone)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Constraints:</a:t>
            </a:r>
            <a:r>
              <a:rPr lang="en">
                <a:solidFill>
                  <a:schemeClr val="dk1"/>
                </a:solidFill>
              </a:rPr>
              <a:t> 8 kB RAM / 64 kB FLASH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Current status: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Audio streaming works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Revision 2 ordered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2709925" y="463625"/>
            <a:ext cx="20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https://hackaday.io/project/194511-1-dollar-tinyml</a:t>
            </a:r>
            <a:endParaRPr sz="1200"/>
          </a:p>
        </p:txBody>
      </p:sp>
      <p:grpSp>
        <p:nvGrpSpPr>
          <p:cNvPr id="274" name="Google Shape;274;p35"/>
          <p:cNvGrpSpPr/>
          <p:nvPr/>
        </p:nvGrpSpPr>
        <p:grpSpPr>
          <a:xfrm>
            <a:off x="5467301" y="39431"/>
            <a:ext cx="3311611" cy="2360496"/>
            <a:chOff x="4696125" y="1415800"/>
            <a:chExt cx="4165025" cy="3228250"/>
          </a:xfrm>
        </p:grpSpPr>
        <p:pic>
          <p:nvPicPr>
            <p:cNvPr id="275" name="Google Shape;275;p35"/>
            <p:cNvPicPr preferRelativeResize="0"/>
            <p:nvPr/>
          </p:nvPicPr>
          <p:blipFill rotWithShape="1">
            <a:blip r:embed="rId4">
              <a:alphaModFix/>
            </a:blip>
            <a:srcRect b="0" l="0" r="0" t="12002"/>
            <a:stretch/>
          </p:blipFill>
          <p:spPr>
            <a:xfrm>
              <a:off x="4696125" y="1415800"/>
              <a:ext cx="4136174" cy="318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5"/>
            <p:cNvSpPr/>
            <p:nvPr/>
          </p:nvSpPr>
          <p:spPr>
            <a:xfrm>
              <a:off x="4842700" y="3795950"/>
              <a:ext cx="1339500" cy="8481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7377350" y="3795950"/>
              <a:ext cx="1483800" cy="8481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 txBox="1"/>
            <p:nvPr/>
          </p:nvSpPr>
          <p:spPr>
            <a:xfrm>
              <a:off x="4900800" y="3723750"/>
              <a:ext cx="6678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</a:rPr>
                <a:t>A)</a:t>
              </a:r>
              <a:endParaRPr b="1" sz="1200">
                <a:solidFill>
                  <a:srgbClr val="38761D"/>
                </a:solidFill>
              </a:endParaRPr>
            </a:p>
          </p:txBody>
        </p:sp>
        <p:sp>
          <p:nvSpPr>
            <p:cNvPr id="279" name="Google Shape;279;p35"/>
            <p:cNvSpPr txBox="1"/>
            <p:nvPr/>
          </p:nvSpPr>
          <p:spPr>
            <a:xfrm>
              <a:off x="7483575" y="3723750"/>
              <a:ext cx="6678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</a:rPr>
                <a:t>B</a:t>
              </a:r>
              <a:r>
                <a:rPr b="1" lang="en" sz="1200">
                  <a:solidFill>
                    <a:srgbClr val="38761D"/>
                  </a:solidFill>
                </a:rPr>
                <a:t>)</a:t>
              </a:r>
              <a:endParaRPr b="1" sz="1200">
                <a:solidFill>
                  <a:srgbClr val="38761D"/>
                </a:solidFill>
              </a:endParaRPr>
            </a:p>
          </p:txBody>
        </p:sp>
      </p:grpSp>
      <p:pic>
        <p:nvPicPr>
          <p:cNvPr id="280" name="Google Shape;280;p35"/>
          <p:cNvPicPr preferRelativeResize="0"/>
          <p:nvPr/>
        </p:nvPicPr>
        <p:blipFill rotWithShape="1">
          <a:blip r:embed="rId5">
            <a:alphaModFix/>
          </a:blip>
          <a:srcRect b="7757" l="2910" r="14649" t="35330"/>
          <a:stretch/>
        </p:blipFill>
        <p:spPr>
          <a:xfrm>
            <a:off x="5559750" y="2495551"/>
            <a:ext cx="3279101" cy="162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6">
            <a:alphaModFix/>
          </a:blip>
          <a:srcRect b="0" l="18280" r="15822" t="28330"/>
          <a:stretch/>
        </p:blipFill>
        <p:spPr>
          <a:xfrm>
            <a:off x="5559750" y="3835850"/>
            <a:ext cx="3279101" cy="13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265500" y="21872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</a:t>
            </a:r>
            <a:br>
              <a:rPr lang="en"/>
            </a:br>
            <a:r>
              <a:rPr lang="en"/>
              <a:t>for C</a:t>
            </a:r>
            <a:endParaRPr/>
          </a:p>
        </p:txBody>
      </p:sp>
      <p:sp>
        <p:nvSpPr>
          <p:cNvPr id="287" name="Google Shape;287;p36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Quick walkthrough</a:t>
            </a:r>
            <a:endParaRPr/>
          </a:p>
        </p:txBody>
      </p:sp>
      <p:grpSp>
        <p:nvGrpSpPr>
          <p:cNvPr id="289" name="Google Shape;289;p36"/>
          <p:cNvGrpSpPr/>
          <p:nvPr/>
        </p:nvGrpSpPr>
        <p:grpSpPr>
          <a:xfrm>
            <a:off x="1017312" y="1221237"/>
            <a:ext cx="2541587" cy="610225"/>
            <a:chOff x="3748224" y="844350"/>
            <a:chExt cx="2541587" cy="610225"/>
          </a:xfrm>
        </p:grpSpPr>
        <p:pic>
          <p:nvPicPr>
            <p:cNvPr id="290" name="Google Shape;29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/>
        </p:nvSpPr>
        <p:spPr>
          <a:xfrm>
            <a:off x="4242075" y="1472975"/>
            <a:ext cx="4419900" cy="115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from</a:t>
            </a:r>
            <a:r>
              <a:rPr lang="en" sz="1100">
                <a:solidFill>
                  <a:schemeClr val="dk1"/>
                </a:solidFill>
              </a:rPr>
              <a:t> sklearn.neural_network </a:t>
            </a:r>
            <a:r>
              <a:rPr lang="en" sz="1100">
                <a:solidFill>
                  <a:srgbClr val="D73A49"/>
                </a:solidFill>
              </a:rPr>
              <a:t>import</a:t>
            </a:r>
            <a:r>
              <a:rPr lang="en" sz="1100">
                <a:solidFill>
                  <a:schemeClr val="dk1"/>
                </a:solidFill>
              </a:rPr>
              <a:t> MLPClassifier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 = MLPClassifier(hidden_layer_sizes=(</a:t>
            </a:r>
            <a:r>
              <a:rPr lang="en" sz="1100">
                <a:solidFill>
                  <a:srgbClr val="005CC5"/>
                </a:solidFill>
              </a:rPr>
              <a:t>100</a:t>
            </a:r>
            <a:r>
              <a:rPr lang="en" sz="1100">
                <a:solidFill>
                  <a:schemeClr val="dk1"/>
                </a:solidFill>
              </a:rPr>
              <a:t>,</a:t>
            </a:r>
            <a:r>
              <a:rPr lang="en" sz="1100">
                <a:solidFill>
                  <a:srgbClr val="005CC5"/>
                </a:solidFill>
              </a:rPr>
              <a:t>50</a:t>
            </a:r>
            <a:r>
              <a:rPr lang="en" sz="1100">
                <a:solidFill>
                  <a:schemeClr val="dk1"/>
                </a:solidFill>
              </a:rPr>
              <a:t>,</a:t>
            </a:r>
            <a:r>
              <a:rPr lang="en" sz="1100">
                <a:solidFill>
                  <a:srgbClr val="005CC5"/>
                </a:solidFill>
              </a:rPr>
              <a:t>25</a:t>
            </a:r>
            <a:r>
              <a:rPr lang="en" sz="1100">
                <a:solidFill>
                  <a:schemeClr val="dk1"/>
                </a:solidFill>
              </a:rPr>
              <a:t>))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model.fit(X_train, Y_train)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340575" y="1472975"/>
            <a:ext cx="35511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from</a:t>
            </a:r>
            <a:r>
              <a:rPr lang="en" sz="1100">
                <a:solidFill>
                  <a:schemeClr val="dk1"/>
                </a:solidFill>
              </a:rPr>
              <a:t> keras </a:t>
            </a:r>
            <a:r>
              <a:rPr lang="en" sz="1100">
                <a:solidFill>
                  <a:srgbClr val="D73A49"/>
                </a:solidFill>
              </a:rPr>
              <a:t>import </a:t>
            </a:r>
            <a:r>
              <a:rPr lang="en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 = Sequential([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16</a:t>
            </a:r>
            <a:r>
              <a:rPr lang="en" sz="1100">
                <a:solidFill>
                  <a:schemeClr val="dk1"/>
                </a:solidFill>
              </a:rPr>
              <a:t>, input_dim=n_features, activation=</a:t>
            </a:r>
            <a:r>
              <a:rPr lang="en" sz="1100">
                <a:solidFill>
                  <a:srgbClr val="032F62"/>
                </a:solidFill>
              </a:rPr>
              <a:t>'relu'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8</a:t>
            </a:r>
            <a:r>
              <a:rPr lang="en" sz="1100">
                <a:solidFill>
                  <a:schemeClr val="dk1"/>
                </a:solidFill>
              </a:rPr>
              <a:t>, activation=</a:t>
            </a:r>
            <a:r>
              <a:rPr lang="en" sz="1100">
                <a:solidFill>
                  <a:srgbClr val="032F62"/>
                </a:solidFill>
              </a:rPr>
              <a:t>'relu'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, activation=</a:t>
            </a:r>
            <a:r>
              <a:rPr lang="en" sz="1100">
                <a:solidFill>
                  <a:srgbClr val="032F62"/>
                </a:solidFill>
              </a:rPr>
              <a:t>'sigmoid'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])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</a:t>
            </a:r>
            <a:r>
              <a:rPr lang="en" sz="1100">
                <a:solidFill>
                  <a:srgbClr val="E36209"/>
                </a:solidFill>
              </a:rPr>
              <a:t>compile</a:t>
            </a:r>
            <a:r>
              <a:rPr lang="en" sz="1100">
                <a:solidFill>
                  <a:schemeClr val="dk1"/>
                </a:solidFill>
              </a:rPr>
              <a:t>(....)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model.fit(X_train, Y_train, epochs=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, batch_size=</a:t>
            </a:r>
            <a:r>
              <a:rPr lang="en" sz="1100">
                <a:solidFill>
                  <a:srgbClr val="005CC5"/>
                </a:solidFill>
              </a:rPr>
              <a:t>10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8" name="Google Shape;298;p37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Train and export a model</a:t>
            </a:r>
            <a:endParaRPr/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4342530" y="2271750"/>
            <a:ext cx="3432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B</a:t>
            </a:r>
            <a:r>
              <a:rPr b="1" lang="en"/>
              <a:t>) scikit-learn neural network</a:t>
            </a:r>
            <a:endParaRPr b="1"/>
          </a:p>
        </p:txBody>
      </p:sp>
      <p:sp>
        <p:nvSpPr>
          <p:cNvPr id="300" name="Google Shape;300;p37"/>
          <p:cNvSpPr txBox="1"/>
          <p:nvPr>
            <p:ph idx="2" type="body"/>
          </p:nvPr>
        </p:nvSpPr>
        <p:spPr>
          <a:xfrm>
            <a:off x="340525" y="1047425"/>
            <a:ext cx="5203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using</a:t>
            </a:r>
            <a:r>
              <a:rPr lang="en"/>
              <a:t> standard Python ML libraries.</a:t>
            </a:r>
            <a:endParaRPr/>
          </a:p>
        </p:txBody>
      </p:sp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1830875" y="1472975"/>
            <a:ext cx="1866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3429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arenR"/>
            </a:pPr>
            <a:r>
              <a:rPr b="1" lang="en"/>
              <a:t>keras neural network</a:t>
            </a:r>
            <a:endParaRPr b="1"/>
          </a:p>
        </p:txBody>
      </p:sp>
      <p:sp>
        <p:nvSpPr>
          <p:cNvPr id="302" name="Google Shape;302;p37"/>
          <p:cNvSpPr txBox="1"/>
          <p:nvPr/>
        </p:nvSpPr>
        <p:spPr>
          <a:xfrm>
            <a:off x="370025" y="3661688"/>
            <a:ext cx="3466500" cy="985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import</a:t>
            </a:r>
            <a:r>
              <a:rPr lang="en" sz="1100">
                <a:solidFill>
                  <a:schemeClr val="dk1"/>
                </a:solidFill>
              </a:rPr>
              <a:t> emlearn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cmodel = </a:t>
            </a:r>
            <a:r>
              <a:rPr b="1" lang="en" sz="1100">
                <a:solidFill>
                  <a:schemeClr val="dk1"/>
                </a:solidFill>
              </a:rPr>
              <a:t>emlearn.convert</a:t>
            </a:r>
            <a:r>
              <a:rPr lang="en" sz="1100">
                <a:solidFill>
                  <a:schemeClr val="dk1"/>
                </a:solidFill>
              </a:rPr>
              <a:t>(model, method=</a:t>
            </a:r>
            <a:r>
              <a:rPr lang="en" sz="1100">
                <a:solidFill>
                  <a:srgbClr val="032F62"/>
                </a:solidFill>
              </a:rPr>
              <a:t>'inline'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cmodel.save</a:t>
            </a:r>
            <a:r>
              <a:rPr lang="en" sz="1100">
                <a:solidFill>
                  <a:schemeClr val="dk1"/>
                </a:solidFill>
              </a:rPr>
              <a:t>(file=</a:t>
            </a:r>
            <a:r>
              <a:rPr lang="en" sz="1100">
                <a:solidFill>
                  <a:srgbClr val="032F62"/>
                </a:solidFill>
              </a:rPr>
              <a:t>mynet_model.h'</a:t>
            </a:r>
            <a:r>
              <a:rPr lang="en" sz="1100">
                <a:solidFill>
                  <a:schemeClr val="dk1"/>
                </a:solidFill>
              </a:rPr>
              <a:t>, name=</a:t>
            </a:r>
            <a:r>
              <a:rPr lang="en" sz="1100">
                <a:solidFill>
                  <a:srgbClr val="032F62"/>
                </a:solidFill>
              </a:rPr>
              <a:t>'mynet'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4660175" y="2756325"/>
            <a:ext cx="4001700" cy="233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5CC5"/>
                </a:solidFill>
              </a:rPr>
              <a:t>#</a:t>
            </a:r>
            <a:r>
              <a:rPr lang="en" sz="700">
                <a:solidFill>
                  <a:srgbClr val="D73A49"/>
                </a:solidFill>
              </a:rPr>
              <a:t>include</a:t>
            </a:r>
            <a:r>
              <a:rPr lang="en" sz="700">
                <a:solidFill>
                  <a:srgbClr val="005CC5"/>
                </a:solidFill>
              </a:rPr>
              <a:t> </a:t>
            </a:r>
            <a:r>
              <a:rPr lang="en" sz="700">
                <a:solidFill>
                  <a:srgbClr val="032F62"/>
                </a:solidFill>
              </a:rPr>
              <a:t>&lt;eml_net.h&gt;</a:t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mynet_layer_0_biases[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-0.015587f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-0.005395f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-0.010957f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0.015883f ….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mynet_layer_0_weights[</a:t>
            </a:r>
            <a:r>
              <a:rPr lang="en" sz="700">
                <a:solidFill>
                  <a:srgbClr val="005CC5"/>
                </a:solidFill>
              </a:rPr>
              <a:t>24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-0.256981f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0.041887f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0.063659f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0.011013f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mynet_layer_1_biases[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0.001242f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0.010440f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-0.005309f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-0.006540f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mynet_layer_1_weights[</a:t>
            </a:r>
            <a:r>
              <a:rPr lang="en" sz="700">
                <a:solidFill>
                  <a:srgbClr val="005CC5"/>
                </a:solidFill>
              </a:rPr>
              <a:t>32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-0.577215f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-0.674633f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-0.376140f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0.646900f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mynet_buf1[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mynet_buf2[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EmlNetLayer mynet_layers[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] = {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3</a:t>
            </a:r>
            <a:r>
              <a:rPr lang="en" sz="700">
                <a:solidFill>
                  <a:schemeClr val="dk1"/>
                </a:solidFill>
              </a:rPr>
              <a:t>, mynet_layer_0_weights, mynet_layer_0_biases, EmlNetActivationRelu },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mynet_layer_1_weights, mynet_layer_1_biases, EmlNetActivationSoftmax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EmlNet mynet = { 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, mynet_layers, mynet_buf1, mynet_buf2,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6F42C1"/>
                </a:solidFill>
              </a:rPr>
              <a:t>mynet_predict</a:t>
            </a:r>
            <a:r>
              <a:rPr lang="en" sz="700">
                <a:solidFill>
                  <a:srgbClr val="24292E"/>
                </a:solidFill>
              </a:rPr>
              <a:t>(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rgbClr val="24292E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rgbClr val="24292E"/>
                </a:solidFill>
              </a:rPr>
              <a:t> *features,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r>
              <a:rPr lang="en" sz="700">
                <a:solidFill>
                  <a:srgbClr val="24292E"/>
                </a:solidFill>
              </a:rPr>
              <a:t> n_features)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{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    </a:t>
            </a:r>
            <a:r>
              <a:rPr lang="en" sz="700">
                <a:solidFill>
                  <a:srgbClr val="D73A49"/>
                </a:solidFill>
              </a:rPr>
              <a:t>return</a:t>
            </a:r>
            <a:r>
              <a:rPr lang="en" sz="700">
                <a:solidFill>
                  <a:schemeClr val="dk1"/>
                </a:solidFill>
              </a:rPr>
              <a:t> eml_net_predict(&amp;mynet, features, n_features);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………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73A49"/>
              </a:solidFill>
            </a:endParaRPr>
          </a:p>
        </p:txBody>
      </p:sp>
      <p:cxnSp>
        <p:nvCxnSpPr>
          <p:cNvPr id="304" name="Google Shape;304;p37"/>
          <p:cNvCxnSpPr/>
          <p:nvPr/>
        </p:nvCxnSpPr>
        <p:spPr>
          <a:xfrm>
            <a:off x="3940250" y="4119225"/>
            <a:ext cx="540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7"/>
          <p:cNvSpPr txBox="1"/>
          <p:nvPr>
            <p:ph idx="1" type="body"/>
          </p:nvPr>
        </p:nvSpPr>
        <p:spPr>
          <a:xfrm>
            <a:off x="6011204" y="4792425"/>
            <a:ext cx="272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rPr lang="en" sz="1400"/>
              <a:t>Example of generated code</a:t>
            </a:r>
            <a:endParaRPr sz="1400"/>
          </a:p>
        </p:txBody>
      </p:sp>
      <p:sp>
        <p:nvSpPr>
          <p:cNvPr id="306" name="Google Shape;306;p37"/>
          <p:cNvSpPr txBox="1"/>
          <p:nvPr>
            <p:ph idx="2" type="body"/>
          </p:nvPr>
        </p:nvSpPr>
        <p:spPr>
          <a:xfrm>
            <a:off x="340575" y="3290263"/>
            <a:ext cx="4144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2. Use</a:t>
            </a:r>
            <a:r>
              <a:rPr lang="en"/>
              <a:t>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emlearn.convert() </a:t>
            </a:r>
            <a:r>
              <a:rPr lang="en"/>
              <a:t>and 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save()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07" name="Google Shape;307;p37"/>
          <p:cNvGrpSpPr/>
          <p:nvPr/>
        </p:nvGrpSpPr>
        <p:grpSpPr>
          <a:xfrm>
            <a:off x="6102112" y="373562"/>
            <a:ext cx="2541587" cy="610225"/>
            <a:chOff x="3748224" y="844350"/>
            <a:chExt cx="2541587" cy="610225"/>
          </a:xfrm>
        </p:grpSpPr>
        <p:pic>
          <p:nvPicPr>
            <p:cNvPr id="308" name="Google Shape;30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Using the C code</a:t>
            </a:r>
            <a:endParaRPr/>
          </a:p>
        </p:txBody>
      </p:sp>
      <p:sp>
        <p:nvSpPr>
          <p:cNvPr id="315" name="Google Shape;315;p38"/>
          <p:cNvSpPr txBox="1"/>
          <p:nvPr>
            <p:ph idx="2" type="body"/>
          </p:nvPr>
        </p:nvSpPr>
        <p:spPr>
          <a:xfrm>
            <a:off x="340519" y="964931"/>
            <a:ext cx="5924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3.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#include </a:t>
            </a:r>
            <a:r>
              <a:rPr lang="en"/>
              <a:t>and call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predict()</a:t>
            </a:r>
            <a:r>
              <a:rPr lang="en"/>
              <a:t>  </a:t>
            </a:r>
            <a:endParaRPr/>
          </a:p>
        </p:txBody>
      </p:sp>
      <p:sp>
        <p:nvSpPr>
          <p:cNvPr id="316" name="Google Shape;316;p38"/>
          <p:cNvSpPr txBox="1"/>
          <p:nvPr/>
        </p:nvSpPr>
        <p:spPr>
          <a:xfrm>
            <a:off x="209900" y="1831851"/>
            <a:ext cx="23964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Include the generated model code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CC5"/>
                </a:solidFill>
              </a:rPr>
              <a:t>#</a:t>
            </a:r>
            <a:r>
              <a:rPr b="1" lang="en" sz="1100">
                <a:solidFill>
                  <a:srgbClr val="D73A49"/>
                </a:solidFill>
              </a:rPr>
              <a:t>include</a:t>
            </a:r>
            <a:r>
              <a:rPr b="1" lang="en" sz="1100">
                <a:solidFill>
                  <a:srgbClr val="005CC5"/>
                </a:solidFill>
              </a:rPr>
              <a:t> </a:t>
            </a:r>
            <a:r>
              <a:rPr b="1" lang="en" sz="1100">
                <a:solidFill>
                  <a:srgbClr val="032F62"/>
                </a:solidFill>
              </a:rPr>
              <a:t>"mynet_model.h"</a:t>
            </a:r>
            <a:endParaRPr b="1"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index for the class we are detecting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MYNET_VOICE 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Buffers for input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N_FEATURES 6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features[N_FEATURES];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DATA_LENGTH 128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int16_t</a:t>
            </a:r>
            <a:r>
              <a:rPr lang="en" sz="1100">
                <a:solidFill>
                  <a:schemeClr val="dk1"/>
                </a:solidFill>
              </a:rPr>
              <a:t> sensor_data[DATA_LENGTH];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2702225" y="1829725"/>
            <a:ext cx="32457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Get data and pre-process it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read_microphone(sensor_data, DATA_LENGTH);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preprocess_data(sensor_data, 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Run the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mynet_predict</a:t>
            </a:r>
            <a:r>
              <a:rPr lang="en" sz="1100">
                <a:solidFill>
                  <a:schemeClr val="dk1"/>
                </a:solidFill>
              </a:rPr>
              <a:t>(features, N_FEATURES);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6A737D"/>
                </a:solidFill>
              </a:rPr>
              <a:t>// Do something with results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if</a:t>
            </a:r>
            <a:r>
              <a:rPr lang="en" sz="1100">
                <a:solidFill>
                  <a:schemeClr val="dk1"/>
                </a:solidFill>
              </a:rPr>
              <a:t> (out == </a:t>
            </a:r>
            <a:r>
              <a:rPr lang="en" sz="1100">
                <a:solidFill>
                  <a:srgbClr val="005CC5"/>
                </a:solidFill>
              </a:rPr>
              <a:t>MYNET_VOICE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"voice detected"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5060825" y="4379456"/>
            <a:ext cx="88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loop</a:t>
            </a:r>
            <a:endParaRPr b="1"/>
          </a:p>
        </p:txBody>
      </p:sp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1747707" y="4379456"/>
            <a:ext cx="858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setup</a:t>
            </a:r>
            <a:endParaRPr b="1"/>
          </a:p>
        </p:txBody>
      </p:sp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 b="23776" l="18340" r="0" t="28278"/>
          <a:stretch/>
        </p:blipFill>
        <p:spPr>
          <a:xfrm>
            <a:off x="6043849" y="2165876"/>
            <a:ext cx="2783873" cy="2179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38"/>
          <p:cNvGrpSpPr/>
          <p:nvPr/>
        </p:nvGrpSpPr>
        <p:grpSpPr>
          <a:xfrm>
            <a:off x="6102112" y="373562"/>
            <a:ext cx="2541587" cy="610225"/>
            <a:chOff x="3748224" y="844350"/>
            <a:chExt cx="2541587" cy="610225"/>
          </a:xfrm>
        </p:grpSpPr>
        <p:pic>
          <p:nvPicPr>
            <p:cNvPr id="322" name="Google Shape;32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b="0" l="0" r="27246" t="0"/>
          <a:stretch/>
        </p:blipFill>
        <p:spPr>
          <a:xfrm>
            <a:off x="421625" y="400425"/>
            <a:ext cx="2631475" cy="24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265500" y="2263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</a:t>
            </a:r>
            <a:br>
              <a:rPr lang="en"/>
            </a:br>
            <a:r>
              <a:rPr lang="en"/>
              <a:t>for</a:t>
            </a:r>
            <a:br>
              <a:rPr lang="en"/>
            </a:br>
            <a:r>
              <a:rPr lang="en"/>
              <a:t>MicroPython</a:t>
            </a:r>
            <a:endParaRPr/>
          </a:p>
        </p:txBody>
      </p:sp>
      <p:sp>
        <p:nvSpPr>
          <p:cNvPr id="329" name="Google Shape;329;p39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0" name="Google Shape;330;p39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is the lingua franca</a:t>
            </a:r>
            <a:br>
              <a:rPr lang="en"/>
            </a:br>
            <a:r>
              <a:rPr lang="en"/>
              <a:t>for Machine Learning </a:t>
            </a:r>
            <a:br>
              <a:rPr lang="en"/>
            </a:br>
            <a:br>
              <a:rPr lang="en"/>
            </a:br>
            <a:r>
              <a:rPr lang="en"/>
              <a:t>How can we enable people to build TinyML solution also using Python?</a:t>
            </a:r>
            <a:endParaRPr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525" y="794913"/>
            <a:ext cx="1882446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Introduction</a:t>
            </a:r>
            <a:endParaRPr/>
          </a:p>
        </p:txBody>
      </p:sp>
      <p:sp>
        <p:nvSpPr>
          <p:cNvPr id="337" name="Google Shape;337;p40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Implements a subset of Python 3.x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devices with 16 kB+ RAM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8+ microcontroller families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compatible with CPython as possible, within constraints.</a:t>
            </a:r>
            <a:br>
              <a:rPr lang="en"/>
            </a:br>
            <a:r>
              <a:rPr b="1" lang="en"/>
              <a:t>No CFFI or C module compatibility!</a:t>
            </a:r>
            <a:br>
              <a:rPr lang="en"/>
            </a:br>
            <a:r>
              <a:rPr lang="en"/>
              <a:t>TLDR: Small .py scripts will mostly work with minor mods</a:t>
            </a:r>
            <a:br>
              <a:rPr lang="en"/>
            </a:br>
            <a:r>
              <a:rPr lang="en"/>
              <a:t>But not PyData stack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“mip” p</a:t>
            </a:r>
            <a:r>
              <a:rPr lang="en"/>
              <a:t>ackage manager</a:t>
            </a:r>
            <a:br>
              <a:rPr lang="en"/>
            </a:br>
            <a:r>
              <a:rPr b="1" lang="en"/>
              <a:t>Can load C modules at runtime!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info:</a:t>
            </a:r>
            <a:r>
              <a:rPr b="1" lang="en"/>
              <a:t>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https://micropython.org</a:t>
            </a:r>
            <a:r>
              <a:rPr b="1" lang="en"/>
              <a:t> </a:t>
            </a:r>
            <a:endParaRPr b="1"/>
          </a:p>
        </p:txBody>
      </p:sp>
      <p:pic>
        <p:nvPicPr>
          <p:cNvPr id="338" name="Google Shape;3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650" y="393950"/>
            <a:ext cx="26789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0"/>
          <p:cNvPicPr preferRelativeResize="0"/>
          <p:nvPr/>
        </p:nvPicPr>
        <p:blipFill rotWithShape="1">
          <a:blip r:embed="rId6">
            <a:alphaModFix/>
          </a:blip>
          <a:srcRect b="8651" l="1953" r="60186" t="6696"/>
          <a:stretch/>
        </p:blipFill>
        <p:spPr>
          <a:xfrm>
            <a:off x="6434750" y="3947937"/>
            <a:ext cx="615299" cy="8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4075" y="3967863"/>
            <a:ext cx="788225" cy="7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150" y="3967875"/>
            <a:ext cx="788225" cy="7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library for emlearn</a:t>
            </a:r>
            <a:endParaRPr/>
          </a:p>
        </p:txBody>
      </p: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311700" y="1235625"/>
            <a:ext cx="6494700" cy="32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Combine the </a:t>
            </a:r>
            <a:r>
              <a:rPr b="1" lang="en"/>
              <a:t>convenience, familiarity and</a:t>
            </a:r>
            <a:br>
              <a:rPr b="1" lang="en"/>
            </a:br>
            <a:r>
              <a:rPr b="1" lang="en"/>
              <a:t>productivity of Python</a:t>
            </a:r>
            <a:r>
              <a:rPr lang="en"/>
              <a:t> - with the </a:t>
            </a:r>
            <a:r>
              <a:rPr b="1" lang="en"/>
              <a:t>speed of 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Modules installable at runtime (.mpy)</a:t>
            </a:r>
            <a:endParaRPr/>
          </a:p>
        </p:txBody>
      </p:sp>
      <p:sp>
        <p:nvSpPr>
          <p:cNvPr id="349" name="Google Shape;349;p41"/>
          <p:cNvSpPr txBox="1"/>
          <p:nvPr>
            <p:ph idx="4294967295" type="body"/>
          </p:nvPr>
        </p:nvSpPr>
        <p:spPr>
          <a:xfrm>
            <a:off x="361000" y="4714500"/>
            <a:ext cx="488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</a:pPr>
            <a:r>
              <a:rPr b="1" lang="en" sz="1400" u="sng">
                <a:solidFill>
                  <a:schemeClr val="hlink"/>
                </a:solidFill>
                <a:hlinkClick r:id="rId3"/>
              </a:rPr>
              <a:t>https://github.com/emlearn/emlearn-micropython/</a:t>
            </a:r>
            <a:r>
              <a:rPr b="1" lang="en" sz="1400"/>
              <a:t> </a:t>
            </a:r>
            <a:endParaRPr b="1" sz="1400"/>
          </a:p>
        </p:txBody>
      </p:sp>
      <p:grpSp>
        <p:nvGrpSpPr>
          <p:cNvPr id="350" name="Google Shape;350;p41"/>
          <p:cNvGrpSpPr/>
          <p:nvPr/>
        </p:nvGrpSpPr>
        <p:grpSpPr>
          <a:xfrm>
            <a:off x="5432300" y="1256750"/>
            <a:ext cx="3464675" cy="1732325"/>
            <a:chOff x="5367625" y="2356650"/>
            <a:chExt cx="3464675" cy="1732325"/>
          </a:xfrm>
        </p:grpSpPr>
        <p:pic>
          <p:nvPicPr>
            <p:cNvPr id="351" name="Google Shape;35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67625" y="2356650"/>
              <a:ext cx="3464675" cy="1732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1"/>
            <p:cNvSpPr txBox="1"/>
            <p:nvPr/>
          </p:nvSpPr>
          <p:spPr>
            <a:xfrm>
              <a:off x="6822600" y="2496450"/>
              <a:ext cx="2009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</a:rPr>
                <a:t>5x - 20x faster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than plain Python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pic>
        <p:nvPicPr>
          <p:cNvPr id="353" name="Google Shape;3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913" y="426250"/>
            <a:ext cx="1882446" cy="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275775" y="2955850"/>
            <a:ext cx="8202600" cy="17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30"/>
              <a:t>emlearn_iir</a:t>
            </a:r>
            <a:r>
              <a:rPr b="1" lang="en" sz="1430"/>
              <a:t>				</a:t>
            </a:r>
            <a:r>
              <a:rPr lang="en" sz="1430"/>
              <a:t>Infinite Impulse Response filters			</a:t>
            </a:r>
            <a:br>
              <a:rPr b="1" lang="en" sz="1430"/>
            </a:br>
            <a:r>
              <a:rPr b="1" lang="en" sz="1430"/>
              <a:t>	</a:t>
            </a:r>
            <a:r>
              <a:rPr lang="en" sz="1430"/>
              <a:t>emlearn_trees			Random Forest</a:t>
            </a:r>
            <a:br>
              <a:rPr lang="en" sz="1430"/>
            </a:br>
            <a:r>
              <a:rPr lang="en" sz="1430"/>
              <a:t>	emlearn_fft				Fast Fourier Transform</a:t>
            </a:r>
            <a:br>
              <a:rPr lang="en" sz="1430"/>
            </a:br>
            <a:r>
              <a:rPr lang="en" sz="1430"/>
              <a:t>	emlearn_cnn  			Convolutional Neural Networks		</a:t>
            </a:r>
            <a:r>
              <a:rPr b="1" lang="en" sz="1430"/>
              <a:t>Image classification+</a:t>
            </a:r>
            <a:br>
              <a:rPr lang="en" sz="1430"/>
            </a:br>
            <a:r>
              <a:rPr lang="en" sz="1430"/>
              <a:t>	emlearn_neighbors		K-nearest Neighbors				</a:t>
            </a:r>
            <a:r>
              <a:rPr b="1" lang="en" sz="1430"/>
              <a:t>On-device learning</a:t>
            </a:r>
            <a:endParaRPr sz="143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&amp; Export</a:t>
            </a:r>
            <a:r>
              <a:rPr lang="en"/>
              <a:t> model</a:t>
            </a:r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383275" y="1276900"/>
            <a:ext cx="6273600" cy="126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emlearn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estimator = train_model()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 = </a:t>
            </a:r>
            <a:r>
              <a:rPr b="1" lang="en">
                <a:solidFill>
                  <a:schemeClr val="dk1"/>
                </a:solidFill>
              </a:rPr>
              <a:t>emlearn.convert</a:t>
            </a:r>
            <a:r>
              <a:rPr lang="en">
                <a:solidFill>
                  <a:schemeClr val="dk1"/>
                </a:solidFill>
              </a:rPr>
              <a:t>(estimator)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</a:t>
            </a:r>
            <a:r>
              <a:rPr b="1" lang="en">
                <a:solidFill>
                  <a:schemeClr val="dk1"/>
                </a:solidFill>
              </a:rPr>
              <a:t>.save</a:t>
            </a:r>
            <a:r>
              <a:rPr lang="en">
                <a:solidFill>
                  <a:schemeClr val="dk1"/>
                </a:solidFill>
              </a:rPr>
              <a:t>(name=</a:t>
            </a:r>
            <a:r>
              <a:rPr lang="en">
                <a:solidFill>
                  <a:srgbClr val="032F62"/>
                </a:solidFill>
              </a:rPr>
              <a:t>'gesture'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E36209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=’csv’, file=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p42"/>
          <p:cNvSpPr txBox="1"/>
          <p:nvPr>
            <p:ph idx="1" type="body"/>
          </p:nvPr>
        </p:nvSpPr>
        <p:spPr>
          <a:xfrm>
            <a:off x="311700" y="2724775"/>
            <a:ext cx="8520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 model to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mpremote fs cp </a:t>
            </a:r>
            <a:r>
              <a:rPr b="1" lang="en" sz="1400">
                <a:solidFill>
                  <a:schemeClr val="dk1"/>
                </a:solidFill>
              </a:rPr>
              <a:t>gesture_model.csv</a:t>
            </a:r>
            <a:r>
              <a:rPr lang="en" sz="1400">
                <a:solidFill>
                  <a:schemeClr val="dk1"/>
                </a:solidFill>
              </a:rPr>
              <a:t> : 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62" name="Google Shape;362;p42"/>
          <p:cNvSpPr txBox="1"/>
          <p:nvPr>
            <p:ph idx="1" type="body"/>
          </p:nvPr>
        </p:nvSpPr>
        <p:spPr>
          <a:xfrm>
            <a:off x="4243650" y="1276900"/>
            <a:ext cx="2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Export model on PC</a:t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311700" y="3839050"/>
            <a:ext cx="727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</a:t>
            </a:r>
            <a:r>
              <a:rPr lang="en" sz="1800">
                <a:solidFill>
                  <a:schemeClr val="dk1"/>
                </a:solidFill>
              </a:rPr>
              <a:t>opy library to device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mpremote mip install</a:t>
            </a:r>
            <a:r>
              <a:rPr i="1" lang="en">
                <a:solidFill>
                  <a:schemeClr val="dk1"/>
                </a:solidFill>
              </a:rPr>
              <a:t> https://emlearn.github.io/...../</a:t>
            </a:r>
            <a:r>
              <a:rPr b="1" i="1" lang="en">
                <a:solidFill>
                  <a:schemeClr val="dk1"/>
                </a:solidFill>
              </a:rPr>
              <a:t>xtensawin</a:t>
            </a:r>
            <a:r>
              <a:rPr i="1" lang="en">
                <a:solidFill>
                  <a:schemeClr val="dk1"/>
                </a:solidFill>
              </a:rPr>
              <a:t>_</a:t>
            </a:r>
            <a:r>
              <a:rPr b="1" i="1" lang="en">
                <a:solidFill>
                  <a:schemeClr val="dk1"/>
                </a:solidFill>
              </a:rPr>
              <a:t>6.2</a:t>
            </a:r>
            <a:r>
              <a:rPr i="1" lang="en">
                <a:solidFill>
                  <a:schemeClr val="dk1"/>
                </a:solidFill>
              </a:rPr>
              <a:t>/emltrees.mpy </a:t>
            </a:r>
            <a:endParaRPr/>
          </a:p>
        </p:txBody>
      </p:sp>
      <p:sp>
        <p:nvSpPr>
          <p:cNvPr id="364" name="Google Shape;364;p42"/>
          <p:cNvSpPr txBox="1"/>
          <p:nvPr/>
        </p:nvSpPr>
        <p:spPr>
          <a:xfrm>
            <a:off x="4838250" y="3482375"/>
            <a:ext cx="186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Prebuilt binary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No need to setup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C toolchain and SDK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913" y="426250"/>
            <a:ext cx="1882446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model &amp; run</a:t>
            </a:r>
            <a:endParaRPr/>
          </a:p>
        </p:txBody>
      </p:sp>
      <p:sp>
        <p:nvSpPr>
          <p:cNvPr id="371" name="Google Shape;371;p43"/>
          <p:cNvSpPr txBox="1"/>
          <p:nvPr/>
        </p:nvSpPr>
        <p:spPr>
          <a:xfrm>
            <a:off x="390450" y="1276900"/>
            <a:ext cx="6057300" cy="169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emltrees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Instantiate model. Capacity for trees, decision nodes, classes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= </a:t>
            </a:r>
            <a:r>
              <a:rPr b="1" lang="en">
                <a:solidFill>
                  <a:schemeClr val="dk1"/>
                </a:solidFill>
              </a:rPr>
              <a:t>emltrees.new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200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10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Load model "weights"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E36209"/>
                </a:solidFill>
              </a:rPr>
              <a:t>open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 </a:t>
            </a:r>
            <a:r>
              <a:rPr lang="en">
                <a:solidFill>
                  <a:srgbClr val="D73A49"/>
                </a:solidFill>
              </a:rPr>
              <a:t>as</a:t>
            </a:r>
            <a:r>
              <a:rPr lang="en">
                <a:solidFill>
                  <a:schemeClr val="dk1"/>
                </a:solidFill>
              </a:rPr>
              <a:t> f: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r>
              <a:rPr b="1" lang="en">
                <a:solidFill>
                  <a:schemeClr val="dk1"/>
                </a:solidFill>
              </a:rPr>
              <a:t>emltrees.load_model</a:t>
            </a:r>
            <a:r>
              <a:rPr lang="en">
                <a:solidFill>
                  <a:schemeClr val="dk1"/>
                </a:solidFill>
              </a:rPr>
              <a:t>(model, f)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2" name="Google Shape;372;p43"/>
          <p:cNvSpPr txBox="1"/>
          <p:nvPr>
            <p:ph idx="1" type="body"/>
          </p:nvPr>
        </p:nvSpPr>
        <p:spPr>
          <a:xfrm>
            <a:off x="3809550" y="24871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Load model on device</a:t>
            </a:r>
            <a:endParaRPr sz="1829"/>
          </a:p>
        </p:txBody>
      </p:sp>
      <p:sp>
        <p:nvSpPr>
          <p:cNvPr id="373" name="Google Shape;373;p43"/>
          <p:cNvSpPr txBox="1"/>
          <p:nvPr/>
        </p:nvSpPr>
        <p:spPr>
          <a:xfrm>
            <a:off x="390450" y="3229275"/>
            <a:ext cx="6057300" cy="153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Read sensor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sensor.fifo_read(samples)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Preprocess features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preprocessor.run(samples, features)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Run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model.predict</a:t>
            </a:r>
            <a:r>
              <a:rPr lang="en" sz="1100">
                <a:solidFill>
                  <a:schemeClr val="dk1"/>
                </a:solidFill>
              </a:rPr>
              <a:t>(features)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43"/>
          <p:cNvSpPr txBox="1"/>
          <p:nvPr>
            <p:ph idx="1" type="body"/>
          </p:nvPr>
        </p:nvSpPr>
        <p:spPr>
          <a:xfrm>
            <a:off x="3753600" y="43210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Run inference</a:t>
            </a:r>
            <a:endParaRPr sz="1829"/>
          </a:p>
        </p:txBody>
      </p:sp>
      <p:pic>
        <p:nvPicPr>
          <p:cNvPr id="375" name="Google Shape;3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913" y="426250"/>
            <a:ext cx="1882446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4"/>
          <p:cNvPicPr preferRelativeResize="0"/>
          <p:nvPr/>
        </p:nvPicPr>
        <p:blipFill rotWithShape="1">
          <a:blip r:embed="rId3">
            <a:alphaModFix/>
          </a:blip>
          <a:srcRect b="13571" l="8945" r="46507" t="23858"/>
          <a:stretch/>
        </p:blipFill>
        <p:spPr>
          <a:xfrm>
            <a:off x="5289025" y="1292350"/>
            <a:ext cx="913200" cy="12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 txBox="1"/>
          <p:nvPr>
            <p:ph type="title"/>
          </p:nvPr>
        </p:nvSpPr>
        <p:spPr>
          <a:xfrm>
            <a:off x="553113" y="102750"/>
            <a:ext cx="211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</a:t>
            </a:r>
            <a:br>
              <a:rPr lang="en"/>
            </a:br>
            <a:r>
              <a:rPr lang="en"/>
              <a:t>tracker</a:t>
            </a:r>
            <a:endParaRPr/>
          </a:p>
        </p:txBody>
      </p:sp>
      <p:sp>
        <p:nvSpPr>
          <p:cNvPr id="382" name="Google Shape;382;p44"/>
          <p:cNvSpPr txBox="1"/>
          <p:nvPr/>
        </p:nvSpPr>
        <p:spPr>
          <a:xfrm>
            <a:off x="-1678975" y="1056700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4"/>
          <p:cNvPicPr preferRelativeResize="0"/>
          <p:nvPr/>
        </p:nvPicPr>
        <p:blipFill rotWithShape="1">
          <a:blip r:embed="rId4">
            <a:alphaModFix/>
          </a:blip>
          <a:srcRect b="0" l="53064" r="0" t="49619"/>
          <a:stretch/>
        </p:blipFill>
        <p:spPr>
          <a:xfrm>
            <a:off x="304937" y="2542748"/>
            <a:ext cx="1942025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4"/>
          <p:cNvPicPr preferRelativeResize="0"/>
          <p:nvPr/>
        </p:nvPicPr>
        <p:blipFill rotWithShape="1">
          <a:blip r:embed="rId5">
            <a:alphaModFix/>
          </a:blip>
          <a:srcRect b="4915" l="13993" r="12047" t="5229"/>
          <a:stretch/>
        </p:blipFill>
        <p:spPr>
          <a:xfrm>
            <a:off x="602611" y="1268550"/>
            <a:ext cx="1276977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 txBox="1"/>
          <p:nvPr>
            <p:ph type="title"/>
          </p:nvPr>
        </p:nvSpPr>
        <p:spPr>
          <a:xfrm>
            <a:off x="2748525" y="102750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Noise</a:t>
            </a:r>
            <a:br>
              <a:rPr lang="en"/>
            </a:br>
            <a:r>
              <a:rPr lang="en"/>
              <a:t>monitor</a:t>
            </a:r>
            <a:endParaRPr/>
          </a:p>
        </p:txBody>
      </p:sp>
      <p:pic>
        <p:nvPicPr>
          <p:cNvPr id="386" name="Google Shape;386;p44"/>
          <p:cNvPicPr preferRelativeResize="0"/>
          <p:nvPr/>
        </p:nvPicPr>
        <p:blipFill rotWithShape="1">
          <a:blip r:embed="rId3">
            <a:alphaModFix/>
          </a:blip>
          <a:srcRect b="2956" l="8944" r="46509" t="23858"/>
          <a:stretch/>
        </p:blipFill>
        <p:spPr>
          <a:xfrm>
            <a:off x="3073508" y="1292350"/>
            <a:ext cx="913179" cy="14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 txBox="1"/>
          <p:nvPr>
            <p:ph type="title"/>
          </p:nvPr>
        </p:nvSpPr>
        <p:spPr>
          <a:xfrm>
            <a:off x="5001475" y="102750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Image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Classifier</a:t>
            </a:r>
            <a:endParaRPr/>
          </a:p>
        </p:txBody>
      </p:sp>
      <p:cxnSp>
        <p:nvCxnSpPr>
          <p:cNvPr id="388" name="Google Shape;388;p44"/>
          <p:cNvCxnSpPr/>
          <p:nvPr/>
        </p:nvCxnSpPr>
        <p:spPr>
          <a:xfrm>
            <a:off x="4705475" y="368157"/>
            <a:ext cx="0" cy="46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44"/>
          <p:cNvSpPr txBox="1"/>
          <p:nvPr/>
        </p:nvSpPr>
        <p:spPr>
          <a:xfrm>
            <a:off x="468863" y="867425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Accelerometer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0" name="Google Shape;390;p44"/>
          <p:cNvSpPr txBox="1"/>
          <p:nvPr/>
        </p:nvSpPr>
        <p:spPr>
          <a:xfrm>
            <a:off x="2722563" y="847550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Microphone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1" name="Google Shape;391;p44"/>
          <p:cNvPicPr preferRelativeResize="0"/>
          <p:nvPr/>
        </p:nvPicPr>
        <p:blipFill rotWithShape="1">
          <a:blip r:embed="rId6">
            <a:alphaModFix/>
          </a:blip>
          <a:srcRect b="11642" l="19928" r="56895" t="67004"/>
          <a:stretch/>
        </p:blipFill>
        <p:spPr>
          <a:xfrm>
            <a:off x="2432402" y="2716227"/>
            <a:ext cx="2119200" cy="109828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4"/>
          <p:cNvSpPr txBox="1"/>
          <p:nvPr/>
        </p:nvSpPr>
        <p:spPr>
          <a:xfrm>
            <a:off x="5052463" y="847550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Camera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3" name="Google Shape;39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9450" y="2193800"/>
            <a:ext cx="1425433" cy="14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/>
        </p:nvSpPr>
        <p:spPr>
          <a:xfrm>
            <a:off x="5330525" y="3298050"/>
            <a:ext cx="17466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if is_MyCat(img):</a:t>
            </a:r>
            <a:br>
              <a:rPr b="1" lang="en">
                <a:solidFill>
                  <a:schemeClr val="dk2"/>
                </a:solidFill>
              </a:rPr>
            </a:br>
            <a:r>
              <a:rPr b="1" lang="en">
                <a:solidFill>
                  <a:schemeClr val="dk2"/>
                </a:solidFill>
              </a:rPr>
              <a:t>   open_door()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95" name="Google Shape;395;p44"/>
          <p:cNvCxnSpPr/>
          <p:nvPr/>
        </p:nvCxnSpPr>
        <p:spPr>
          <a:xfrm>
            <a:off x="2309550" y="298375"/>
            <a:ext cx="0" cy="46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6" name="Google Shape;39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420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1470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8995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/>
          <p:nvPr/>
        </p:nvSpPr>
        <p:spPr>
          <a:xfrm>
            <a:off x="910988" y="4179700"/>
            <a:ext cx="13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Random Forest classifier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emlearn_trees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400" name="Google Shape;400;p44"/>
          <p:cNvSpPr txBox="1"/>
          <p:nvPr/>
        </p:nvSpPr>
        <p:spPr>
          <a:xfrm>
            <a:off x="3176838" y="4179700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Infinite Impulse Response filters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emlearn_iir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401" name="Google Shape;401;p44"/>
          <p:cNvSpPr txBox="1"/>
          <p:nvPr/>
        </p:nvSpPr>
        <p:spPr>
          <a:xfrm>
            <a:off x="5611975" y="4122275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Convolutional Neural Network</a:t>
            </a:r>
            <a:br>
              <a:rPr b="1"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emlearn_cnn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6483800" y="1817275"/>
            <a:ext cx="272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at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https://github.com</a:t>
            </a:r>
            <a:br>
              <a:rPr lang="en" u="sng">
                <a:solidFill>
                  <a:schemeClr val="hlink"/>
                </a:solidFill>
                <a:hlinkClick r:id="rId10"/>
              </a:rPr>
            </a:br>
            <a:r>
              <a:rPr lang="en" u="sng">
                <a:solidFill>
                  <a:schemeClr val="hlink"/>
                </a:solidFill>
                <a:hlinkClick r:id="rId11"/>
              </a:rPr>
              <a:t>/emlearn/emlearn-micropython</a:t>
            </a:r>
            <a:br>
              <a:rPr lang="en" u="sng">
                <a:solidFill>
                  <a:schemeClr val="hlink"/>
                </a:solidFill>
                <a:hlinkClick r:id="rId12"/>
              </a:rPr>
            </a:br>
            <a:r>
              <a:rPr lang="en" u="sng">
                <a:solidFill>
                  <a:schemeClr val="hlink"/>
                </a:solidFill>
                <a:hlinkClick r:id="rId13"/>
              </a:rPr>
              <a:t>#examples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type="title"/>
          </p:nvPr>
        </p:nvSpPr>
        <p:spPr>
          <a:xfrm>
            <a:off x="265500" y="2263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</a:t>
            </a:r>
            <a:endParaRPr/>
          </a:p>
        </p:txBody>
      </p:sp>
      <p:sp>
        <p:nvSpPr>
          <p:cNvPr id="408" name="Google Shape;408;p45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9" name="Google Shape;409;p45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10" name="Google Shape;4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/>
          <p:nvPr>
            <p:ph type="title"/>
          </p:nvPr>
        </p:nvSpPr>
        <p:spPr>
          <a:xfrm>
            <a:off x="311700" y="555600"/>
            <a:ext cx="2808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16" name="Google Shape;416;p46"/>
          <p:cNvSpPr txBox="1"/>
          <p:nvPr>
            <p:ph idx="1" type="body"/>
          </p:nvPr>
        </p:nvSpPr>
        <p:spPr>
          <a:xfrm>
            <a:off x="311700" y="1008600"/>
            <a:ext cx="82803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Machine Learning used in embedded</a:t>
            </a:r>
            <a:r>
              <a:rPr lang="en" sz="2400"/>
              <a:t> systems</a:t>
            </a:r>
            <a:br>
              <a:rPr lang="en" sz="2400"/>
            </a:br>
            <a:r>
              <a:rPr lang="en" sz="2400"/>
              <a:t>to </a:t>
            </a:r>
            <a:r>
              <a:rPr b="1" lang="en" sz="2400"/>
              <a:t>automatically analyze sensor data</a:t>
            </a:r>
            <a:endParaRPr b="1"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Practical applications possible with just a</a:t>
            </a:r>
            <a:br>
              <a:rPr lang="en" sz="2400"/>
            </a:br>
            <a:r>
              <a:rPr b="1" lang="en" sz="2400"/>
              <a:t>kilo-bytes</a:t>
            </a:r>
            <a:r>
              <a:rPr b="1" lang="en" sz="2400"/>
              <a:t> RAM</a:t>
            </a:r>
            <a:r>
              <a:rPr lang="en" sz="2400"/>
              <a:t>, </a:t>
            </a:r>
            <a:r>
              <a:rPr b="1" lang="en" sz="2400"/>
              <a:t>milli-watts of power</a:t>
            </a:r>
            <a:r>
              <a:rPr lang="en" sz="2400"/>
              <a:t>, </a:t>
            </a:r>
            <a:r>
              <a:rPr b="1" lang="en" sz="2400"/>
              <a:t>couple</a:t>
            </a:r>
            <a:r>
              <a:rPr lang="en" sz="2400"/>
              <a:t> </a:t>
            </a:r>
            <a:r>
              <a:rPr b="1" lang="en" sz="2400"/>
              <a:t>dollars</a:t>
            </a:r>
            <a:endParaRPr b="1"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e</a:t>
            </a:r>
            <a:r>
              <a:rPr b="1" lang="en" sz="2400"/>
              <a:t>mlearn</a:t>
            </a:r>
            <a:r>
              <a:rPr lang="en" sz="2400"/>
              <a:t> is an open-source project</a:t>
            </a:r>
            <a:br>
              <a:rPr b="1" lang="en" sz="2400"/>
            </a:br>
            <a:r>
              <a:rPr lang="en" sz="2400"/>
              <a:t>to help </a:t>
            </a:r>
            <a:r>
              <a:rPr b="1" lang="en" sz="2400"/>
              <a:t>deploy ML models to microcontrollers</a:t>
            </a:r>
            <a:br>
              <a:rPr b="1" lang="en" sz="2400"/>
            </a:br>
            <a:r>
              <a:rPr lang="en" sz="2400"/>
              <a:t>- running </a:t>
            </a:r>
            <a:r>
              <a:rPr b="1" lang="en" sz="2400"/>
              <a:t>C</a:t>
            </a:r>
            <a:r>
              <a:rPr lang="en" sz="2400"/>
              <a:t> or </a:t>
            </a:r>
            <a:r>
              <a:rPr b="1" lang="en" sz="2400"/>
              <a:t>MicroPython</a:t>
            </a:r>
            <a:endParaRPr b="1" sz="2400"/>
          </a:p>
        </p:txBody>
      </p:sp>
      <p:pic>
        <p:nvPicPr>
          <p:cNvPr id="417" name="Google Shape;4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More resources</a:t>
            </a:r>
            <a:endParaRPr/>
          </a:p>
        </p:txBody>
      </p:sp>
      <p:sp>
        <p:nvSpPr>
          <p:cNvPr id="423" name="Google Shape;423;p47"/>
          <p:cNvSpPr txBox="1"/>
          <p:nvPr>
            <p:ph idx="4294967295" type="body"/>
          </p:nvPr>
        </p:nvSpPr>
        <p:spPr>
          <a:xfrm>
            <a:off x="311700" y="902225"/>
            <a:ext cx="8520600" cy="3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/>
              <a:t>Official </a:t>
            </a:r>
            <a:r>
              <a:rPr lang="en"/>
              <a:t>documentation</a:t>
            </a:r>
            <a:br>
              <a:rPr lang="en"/>
            </a:br>
            <a:r>
              <a:rPr lang="en" sz="1430" u="sng">
                <a:solidFill>
                  <a:schemeClr val="hlink"/>
                </a:solidFill>
                <a:hlinkClick r:id="rId3"/>
              </a:rPr>
              <a:t>https://emlearn-micropython.readthedocs.io</a:t>
            </a:r>
            <a:r>
              <a:rPr lang="en" sz="1430"/>
              <a:t> </a:t>
            </a:r>
            <a:br>
              <a:rPr lang="en" sz="1430"/>
            </a:br>
            <a:r>
              <a:rPr lang="en" sz="1430" u="sng">
                <a:solidFill>
                  <a:schemeClr val="hlink"/>
                </a:solidFill>
                <a:hlinkClick r:id="rId4"/>
              </a:rPr>
              <a:t>https://emlearn.readthedocs.io</a:t>
            </a:r>
            <a:r>
              <a:rPr lang="en" sz="1430"/>
              <a:t> 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br>
              <a:rPr lang="en" sz="1430"/>
            </a:br>
            <a:r>
              <a:rPr lang="en" sz="1430"/>
              <a:t>PyCon Berlin 2024: </a:t>
            </a:r>
            <a:r>
              <a:rPr b="1" lang="en" sz="1430"/>
              <a:t>Machine Learning on microcontrollers using MicroPython and emlearn</a:t>
            </a:r>
            <a:br>
              <a:rPr lang="en" sz="1430"/>
            </a:br>
            <a:r>
              <a:rPr lang="en" sz="1430" u="sng">
                <a:solidFill>
                  <a:schemeClr val="hlink"/>
                </a:solidFill>
                <a:hlinkClick r:id="rId5"/>
              </a:rPr>
              <a:t>https://www.youtube.com/watch?v=S3GjLr0ZIE0</a:t>
            </a:r>
            <a:r>
              <a:rPr lang="en" sz="1430"/>
              <a:t> </a:t>
            </a:r>
            <a:br>
              <a:rPr lang="en" sz="1430"/>
            </a:br>
            <a:br>
              <a:rPr lang="en" sz="1430"/>
            </a:br>
            <a:r>
              <a:rPr lang="en" sz="1430"/>
              <a:t>TinyML EMEA 2024: </a:t>
            </a:r>
            <a:r>
              <a:rPr b="1" lang="en" sz="1430"/>
              <a:t>emlearn - scikit-learn for microcontrollers and embedded systems</a:t>
            </a:r>
            <a:br>
              <a:rPr b="1" lang="en" sz="1430"/>
            </a:br>
            <a:r>
              <a:rPr lang="en" sz="143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https://www.youtube.com/watch?v=LyO5k1VMdOQ</a:t>
            </a:r>
            <a:r>
              <a:rPr lang="en" sz="1430"/>
              <a:t> 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30"/>
              <a:t>PyData ZA 2024: </a:t>
            </a:r>
            <a:r>
              <a:rPr b="1" lang="en" sz="1430"/>
              <a:t>Sensor data processing on microcontrollers with MicroPython</a:t>
            </a:r>
            <a:br>
              <a:rPr lang="en" sz="1430"/>
            </a:br>
            <a:r>
              <a:rPr lang="en" sz="1430" u="sng">
                <a:solidFill>
                  <a:schemeClr val="hlink"/>
                </a:solidFill>
                <a:hlinkClick r:id="rId7"/>
              </a:rPr>
              <a:t>https://za.pycon.org/talks/31-sensor-data-processing-on-microcontrollers-with-micropython/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430"/>
          </a:p>
        </p:txBody>
      </p:sp>
      <p:pic>
        <p:nvPicPr>
          <p:cNvPr id="424" name="Google Shape;42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8"/>
          <p:cNvSpPr txBox="1"/>
          <p:nvPr>
            <p:ph type="ctrTitle"/>
          </p:nvPr>
        </p:nvSpPr>
        <p:spPr>
          <a:xfrm>
            <a:off x="311708" y="2560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Machine Learning for Microcontrollers</a:t>
            </a:r>
            <a:endParaRPr sz="4800"/>
          </a:p>
        </p:txBody>
      </p:sp>
      <p:sp>
        <p:nvSpPr>
          <p:cNvPr id="430" name="Google Shape;430;p48"/>
          <p:cNvSpPr txBox="1"/>
          <p:nvPr>
            <p:ph idx="1" type="subTitle"/>
          </p:nvPr>
        </p:nvSpPr>
        <p:spPr>
          <a:xfrm>
            <a:off x="311700" y="2237112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Tiny, useful &amp; fun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176034" y="3839800"/>
            <a:ext cx="85206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AiDev 2025, Amsterdam</a:t>
            </a:r>
            <a:br>
              <a:rPr lang="en" sz="1800"/>
            </a:br>
            <a:r>
              <a:rPr b="1" lang="en" sz="1800"/>
              <a:t>Jon Nordby </a:t>
            </a:r>
            <a:r>
              <a:rPr b="1"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jononor@gmail.com</a:t>
            </a:r>
            <a:endParaRPr b="1" sz="1800"/>
          </a:p>
        </p:txBody>
      </p:sp>
      <p:pic>
        <p:nvPicPr>
          <p:cNvPr id="432" name="Google Shape;432;p48" title="logo-col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834" y="4199100"/>
            <a:ext cx="2254725" cy="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8" title="emlearn-logo-wordmark-wid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528" y="4199100"/>
            <a:ext cx="1936805" cy="6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555600"/>
            <a:ext cx="2808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Outline / agenda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389600"/>
            <a:ext cx="78375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Why ML on microcontrollers (“</a:t>
            </a:r>
            <a:r>
              <a:rPr b="1" lang="en" sz="2400"/>
              <a:t>TinyML”)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About</a:t>
            </a:r>
            <a:r>
              <a:rPr b="1" lang="en" sz="2400"/>
              <a:t> </a:t>
            </a:r>
            <a:r>
              <a:rPr lang="en" sz="2400"/>
              <a:t>the </a:t>
            </a:r>
            <a:r>
              <a:rPr b="1" lang="en" sz="2400"/>
              <a:t>emlearn project</a:t>
            </a:r>
            <a:r>
              <a:rPr lang="en" sz="2400"/>
              <a:t> 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Projects</a:t>
            </a:r>
            <a:r>
              <a:rPr lang="en" sz="2400"/>
              <a:t> made with emlearn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Quick how-to for </a:t>
            </a:r>
            <a:r>
              <a:rPr b="1" lang="en" sz="2400"/>
              <a:t>emlearn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Bonus: </a:t>
            </a:r>
            <a:r>
              <a:rPr b="1" lang="en" sz="2400"/>
              <a:t>Model optimization</a:t>
            </a:r>
            <a:endParaRPr b="1" sz="240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0"/>
          <p:cNvSpPr txBox="1"/>
          <p:nvPr>
            <p:ph type="title"/>
          </p:nvPr>
        </p:nvSpPr>
        <p:spPr>
          <a:xfrm>
            <a:off x="265500" y="2223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optimization</a:t>
            </a:r>
            <a:endParaRPr/>
          </a:p>
        </p:txBody>
      </p:sp>
      <p:sp>
        <p:nvSpPr>
          <p:cNvPr id="444" name="Google Shape;444;p50"/>
          <p:cNvSpPr txBox="1"/>
          <p:nvPr>
            <p:ph idx="1" type="subTitle"/>
          </p:nvPr>
        </p:nvSpPr>
        <p:spPr>
          <a:xfrm>
            <a:off x="265500" y="3793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https://emlearn.readthedocs.io/en/latest/model_optimization.html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https://emlearn.readthedocs.io/en/latest/tree_based_models.html</a:t>
            </a:r>
            <a:r>
              <a:rPr lang="en"/>
              <a:t> </a:t>
            </a:r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 txBox="1"/>
          <p:nvPr>
            <p:ph idx="1" type="body"/>
          </p:nvPr>
        </p:nvSpPr>
        <p:spPr>
          <a:xfrm>
            <a:off x="311700" y="1000075"/>
            <a:ext cx="3357000" cy="15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Memory (RAM)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Program space (FLASH)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Inference time (CPU)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Energy (battery)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2" name="Google Shape;452;p51"/>
          <p:cNvSpPr txBox="1"/>
          <p:nvPr>
            <p:ph type="title"/>
          </p:nvPr>
        </p:nvSpPr>
        <p:spPr>
          <a:xfrm>
            <a:off x="311700" y="445025"/>
            <a:ext cx="365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constraints</a:t>
            </a:r>
            <a:endParaRPr/>
          </a:p>
        </p:txBody>
      </p:sp>
      <p:sp>
        <p:nvSpPr>
          <p:cNvPr id="453" name="Google Shape;453;p51"/>
          <p:cNvSpPr txBox="1"/>
          <p:nvPr/>
        </p:nvSpPr>
        <p:spPr>
          <a:xfrm>
            <a:off x="6180525" y="573525"/>
            <a:ext cx="95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ML pipeline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454" name="Google Shape;454;p51"/>
          <p:cNvSpPr txBox="1"/>
          <p:nvPr/>
        </p:nvSpPr>
        <p:spPr>
          <a:xfrm>
            <a:off x="6180525" y="2091350"/>
            <a:ext cx="10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System/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Application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5" name="Google Shape;455;p51"/>
          <p:cNvSpPr txBox="1"/>
          <p:nvPr/>
        </p:nvSpPr>
        <p:spPr>
          <a:xfrm>
            <a:off x="3592500" y="129775"/>
            <a:ext cx="58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RAM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64 kB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456" name="Google Shape;456;p51"/>
          <p:cNvGrpSpPr/>
          <p:nvPr/>
        </p:nvGrpSpPr>
        <p:grpSpPr>
          <a:xfrm>
            <a:off x="4184450" y="77975"/>
            <a:ext cx="1952400" cy="3358625"/>
            <a:chOff x="4184450" y="382775"/>
            <a:chExt cx="1952400" cy="3358625"/>
          </a:xfrm>
        </p:grpSpPr>
        <p:sp>
          <p:nvSpPr>
            <p:cNvPr id="457" name="Google Shape;457;p51"/>
            <p:cNvSpPr/>
            <p:nvPr/>
          </p:nvSpPr>
          <p:spPr>
            <a:xfrm>
              <a:off x="4184450" y="408700"/>
              <a:ext cx="1952400" cy="33327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1"/>
            <p:cNvSpPr/>
            <p:nvPr/>
          </p:nvSpPr>
          <p:spPr>
            <a:xfrm>
              <a:off x="4221775" y="2427275"/>
              <a:ext cx="1798500" cy="1245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1"/>
            <p:cNvSpPr txBox="1"/>
            <p:nvPr/>
          </p:nvSpPr>
          <p:spPr>
            <a:xfrm>
              <a:off x="4681250" y="382775"/>
              <a:ext cx="95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Reserved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60" name="Google Shape;460;p51"/>
            <p:cNvSpPr/>
            <p:nvPr/>
          </p:nvSpPr>
          <p:spPr>
            <a:xfrm>
              <a:off x="4221775" y="752075"/>
              <a:ext cx="1798500" cy="16122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1"/>
            <p:cNvSpPr/>
            <p:nvPr/>
          </p:nvSpPr>
          <p:spPr>
            <a:xfrm>
              <a:off x="4254687" y="1323394"/>
              <a:ext cx="1672500" cy="2424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Model</a:t>
              </a:r>
              <a:endParaRPr b="1" sz="1200"/>
            </a:p>
          </p:txBody>
        </p:sp>
        <p:sp>
          <p:nvSpPr>
            <p:cNvPr id="462" name="Google Shape;462;p51"/>
            <p:cNvSpPr/>
            <p:nvPr/>
          </p:nvSpPr>
          <p:spPr>
            <a:xfrm>
              <a:off x="4254675" y="1577363"/>
              <a:ext cx="1672500" cy="3693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Pre-processing</a:t>
              </a:r>
              <a:endParaRPr sz="1200"/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4254687" y="1069425"/>
              <a:ext cx="1672500" cy="242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Post-processing</a:t>
              </a:r>
              <a:endParaRPr sz="1200"/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4254675" y="1958232"/>
              <a:ext cx="1672500" cy="3693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Sensor reading</a:t>
              </a:r>
              <a:endParaRPr sz="1200"/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4254687" y="3420388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Connectivity</a:t>
              </a:r>
              <a:endParaRPr sz="1200"/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4254687" y="3158013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 interface</a:t>
              </a:r>
              <a:endParaRPr sz="1200"/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4254687" y="2885413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Drivers</a:t>
              </a:r>
              <a:endParaRPr sz="1200"/>
            </a:p>
          </p:txBody>
        </p:sp>
      </p:grpSp>
      <p:sp>
        <p:nvSpPr>
          <p:cNvPr id="468" name="Google Shape;468;p51"/>
          <p:cNvSpPr txBox="1"/>
          <p:nvPr/>
        </p:nvSpPr>
        <p:spPr>
          <a:xfrm>
            <a:off x="6356500" y="129775"/>
            <a:ext cx="7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FLASH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512 kB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469" name="Google Shape;469;p51"/>
          <p:cNvGrpSpPr/>
          <p:nvPr/>
        </p:nvGrpSpPr>
        <p:grpSpPr>
          <a:xfrm>
            <a:off x="7095400" y="65650"/>
            <a:ext cx="1952400" cy="3370950"/>
            <a:chOff x="7095400" y="370450"/>
            <a:chExt cx="1952400" cy="3370950"/>
          </a:xfrm>
        </p:grpSpPr>
        <p:sp>
          <p:nvSpPr>
            <p:cNvPr id="470" name="Google Shape;470;p51"/>
            <p:cNvSpPr/>
            <p:nvPr/>
          </p:nvSpPr>
          <p:spPr>
            <a:xfrm>
              <a:off x="7095400" y="408700"/>
              <a:ext cx="1952400" cy="33327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7132725" y="2427275"/>
              <a:ext cx="1798500" cy="1245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7132725" y="878325"/>
              <a:ext cx="1798500" cy="14859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7165625" y="1338896"/>
              <a:ext cx="1672500" cy="4440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Model</a:t>
              </a:r>
              <a:endParaRPr b="1" sz="1200"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7165637" y="1812804"/>
              <a:ext cx="1672500" cy="2424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Pre-processing</a:t>
              </a:r>
              <a:endParaRPr sz="1200"/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7165637" y="1066588"/>
              <a:ext cx="1672500" cy="242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Post-processing</a:t>
              </a:r>
              <a:endParaRPr sz="1200"/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7165637" y="2085113"/>
              <a:ext cx="1672500" cy="242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Sensor reading</a:t>
              </a:r>
              <a:endParaRPr sz="1200"/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7165625" y="3218800"/>
              <a:ext cx="1672500" cy="4440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Connectivity</a:t>
              </a:r>
              <a:endParaRPr sz="1200"/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7165637" y="2502800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 interface</a:t>
              </a:r>
              <a:endParaRPr sz="1200"/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7165625" y="2760009"/>
              <a:ext cx="1672500" cy="4440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Drivers</a:t>
              </a:r>
              <a:endParaRPr sz="1200"/>
            </a:p>
          </p:txBody>
        </p:sp>
        <p:sp>
          <p:nvSpPr>
            <p:cNvPr id="480" name="Google Shape;480;p51"/>
            <p:cNvSpPr txBox="1"/>
            <p:nvPr/>
          </p:nvSpPr>
          <p:spPr>
            <a:xfrm>
              <a:off x="7598675" y="370450"/>
              <a:ext cx="95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Reserved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cxnSp>
        <p:nvCxnSpPr>
          <p:cNvPr id="481" name="Google Shape;481;p51"/>
          <p:cNvCxnSpPr/>
          <p:nvPr/>
        </p:nvCxnSpPr>
        <p:spPr>
          <a:xfrm>
            <a:off x="942250" y="4984175"/>
            <a:ext cx="709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51"/>
          <p:cNvSpPr txBox="1"/>
          <p:nvPr/>
        </p:nvSpPr>
        <p:spPr>
          <a:xfrm>
            <a:off x="8035750" y="4799525"/>
            <a:ext cx="7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Time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83" name="Google Shape;483;p51"/>
          <p:cNvSpPr txBox="1"/>
          <p:nvPr/>
        </p:nvSpPr>
        <p:spPr>
          <a:xfrm>
            <a:off x="265800" y="4576925"/>
            <a:ext cx="7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Energy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484" name="Google Shape;484;p51"/>
          <p:cNvGrpSpPr/>
          <p:nvPr/>
        </p:nvGrpSpPr>
        <p:grpSpPr>
          <a:xfrm>
            <a:off x="1103125" y="3984875"/>
            <a:ext cx="1532700" cy="999300"/>
            <a:chOff x="1103125" y="3908675"/>
            <a:chExt cx="1532700" cy="999300"/>
          </a:xfrm>
        </p:grpSpPr>
        <p:sp>
          <p:nvSpPr>
            <p:cNvPr id="485" name="Google Shape;485;p51"/>
            <p:cNvSpPr/>
            <p:nvPr/>
          </p:nvSpPr>
          <p:spPr>
            <a:xfrm>
              <a:off x="2193925" y="3908675"/>
              <a:ext cx="441900" cy="9993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Send</a:t>
              </a:r>
              <a:endParaRPr sz="800"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1103125" y="4419425"/>
              <a:ext cx="183900" cy="488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1286995" y="4419425"/>
              <a:ext cx="421800" cy="4884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1708732" y="4419425"/>
              <a:ext cx="301200" cy="4884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2009975" y="4419425"/>
              <a:ext cx="183900" cy="488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490" name="Google Shape;490;p51"/>
          <p:cNvSpPr txBox="1"/>
          <p:nvPr/>
        </p:nvSpPr>
        <p:spPr>
          <a:xfrm>
            <a:off x="2630275" y="4267125"/>
            <a:ext cx="15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Sleep zzzzZZZ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491" name="Google Shape;491;p51"/>
          <p:cNvGrpSpPr/>
          <p:nvPr/>
        </p:nvGrpSpPr>
        <p:grpSpPr>
          <a:xfrm>
            <a:off x="6249650" y="3984875"/>
            <a:ext cx="1532700" cy="999300"/>
            <a:chOff x="1103125" y="3908675"/>
            <a:chExt cx="1532700" cy="999300"/>
          </a:xfrm>
        </p:grpSpPr>
        <p:sp>
          <p:nvSpPr>
            <p:cNvPr id="492" name="Google Shape;492;p51"/>
            <p:cNvSpPr/>
            <p:nvPr/>
          </p:nvSpPr>
          <p:spPr>
            <a:xfrm>
              <a:off x="2193925" y="3908675"/>
              <a:ext cx="441900" cy="9993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Send</a:t>
              </a:r>
              <a:endParaRPr sz="800"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1103125" y="4419425"/>
              <a:ext cx="183900" cy="488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1286995" y="4419425"/>
              <a:ext cx="421800" cy="4884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1708732" y="4419425"/>
              <a:ext cx="301200" cy="4884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2009975" y="4419425"/>
              <a:ext cx="183900" cy="488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cxnSp>
        <p:nvCxnSpPr>
          <p:cNvPr id="497" name="Google Shape;497;p51"/>
          <p:cNvCxnSpPr/>
          <p:nvPr/>
        </p:nvCxnSpPr>
        <p:spPr>
          <a:xfrm>
            <a:off x="1103125" y="3975875"/>
            <a:ext cx="0" cy="101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51"/>
          <p:cNvCxnSpPr/>
          <p:nvPr/>
        </p:nvCxnSpPr>
        <p:spPr>
          <a:xfrm>
            <a:off x="6249650" y="3975875"/>
            <a:ext cx="0" cy="101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99" name="Google Shape;499;p51"/>
          <p:cNvSpPr txBox="1"/>
          <p:nvPr/>
        </p:nvSpPr>
        <p:spPr>
          <a:xfrm>
            <a:off x="1345225" y="3492650"/>
            <a:ext cx="10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Active time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500" name="Google Shape;500;p51"/>
          <p:cNvCxnSpPr/>
          <p:nvPr/>
        </p:nvCxnSpPr>
        <p:spPr>
          <a:xfrm flipH="1" rot="10800000">
            <a:off x="1090975" y="3858950"/>
            <a:ext cx="1552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01" name="Google Shape;501;p51"/>
          <p:cNvCxnSpPr/>
          <p:nvPr/>
        </p:nvCxnSpPr>
        <p:spPr>
          <a:xfrm>
            <a:off x="1090975" y="4881500"/>
            <a:ext cx="513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02" name="Google Shape;502;p51"/>
          <p:cNvSpPr txBox="1"/>
          <p:nvPr/>
        </p:nvSpPr>
        <p:spPr>
          <a:xfrm>
            <a:off x="5184175" y="4576925"/>
            <a:ext cx="10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Total time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1026925" y="2890463"/>
            <a:ext cx="117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CPU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Cortex M4F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/>
          <p:nvPr>
            <p:ph idx="1" type="body"/>
          </p:nvPr>
        </p:nvSpPr>
        <p:spPr>
          <a:xfrm>
            <a:off x="433375" y="4180625"/>
            <a:ext cx="85206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Utilities for finding Pareto front in </a:t>
            </a:r>
            <a:r>
              <a:rPr b="1" lang="en" sz="1400"/>
              <a:t>emlearn.evaluate.pareto</a:t>
            </a:r>
            <a:r>
              <a:rPr lang="en" sz="1400"/>
              <a:t>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https://emlearn.readthedocs.io/en/latest/evaluate.html</a:t>
            </a:r>
            <a:br>
              <a:rPr lang="en" sz="1400"/>
            </a:br>
            <a:r>
              <a:rPr lang="en" sz="1400"/>
              <a:t>Example: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https://emlearn.readthedocs.io/en/latest/auto_examples/trees_hyperparameters.html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09" name="Google Shape;50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Pareto front - performance/compute tradeoffs </a:t>
            </a:r>
            <a:endParaRPr/>
          </a:p>
        </p:txBody>
      </p:sp>
      <p:pic>
        <p:nvPicPr>
          <p:cNvPr id="510" name="Google Shape;510;p52" title="Pareto-optimal-solutions.png"/>
          <p:cNvPicPr preferRelativeResize="0"/>
          <p:nvPr/>
        </p:nvPicPr>
        <p:blipFill rotWithShape="1">
          <a:blip r:embed="rId5">
            <a:alphaModFix/>
          </a:blip>
          <a:srcRect b="2676" l="0" r="0" t="0"/>
          <a:stretch/>
        </p:blipFill>
        <p:spPr>
          <a:xfrm>
            <a:off x="4359825" y="1280800"/>
            <a:ext cx="4416350" cy="29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2"/>
          <p:cNvSpPr txBox="1"/>
          <p:nvPr>
            <p:ph idx="1" type="body"/>
          </p:nvPr>
        </p:nvSpPr>
        <p:spPr>
          <a:xfrm>
            <a:off x="433375" y="1302750"/>
            <a:ext cx="39264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Many possible combinations of </a:t>
            </a:r>
            <a:r>
              <a:rPr b="1" lang="en" sz="1400">
                <a:solidFill>
                  <a:schemeClr val="dk1"/>
                </a:solidFill>
              </a:rPr>
              <a:t>predictive performance</a:t>
            </a:r>
            <a:r>
              <a:rPr lang="en" sz="1400">
                <a:solidFill>
                  <a:schemeClr val="dk1"/>
                </a:solidFill>
              </a:rPr>
              <a:t> vs </a:t>
            </a:r>
            <a:r>
              <a:rPr b="1" lang="en" sz="1400">
                <a:solidFill>
                  <a:schemeClr val="dk1"/>
                </a:solidFill>
              </a:rPr>
              <a:t>computational cost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No point considering the non-optimal solutions!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chemeClr val="dk1"/>
                </a:solidFill>
              </a:rPr>
              <a:t>Pareto front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is formed by the set of optimal solutions - that dominate the non-optimal ones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Describes the </a:t>
            </a:r>
            <a:r>
              <a:rPr b="1" lang="en" sz="1400">
                <a:solidFill>
                  <a:schemeClr val="dk1"/>
                </a:solidFill>
              </a:rPr>
              <a:t>possible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b="1" lang="en" sz="1400">
                <a:solidFill>
                  <a:schemeClr val="dk1"/>
                </a:solidFill>
              </a:rPr>
              <a:t>tradeoffs between predictive performance and compute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3" title="s09_rf-concep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25" y="244825"/>
            <a:ext cx="4566176" cy="4643277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tree-ensemble models work</a:t>
            </a:r>
            <a:endParaRPr/>
          </a:p>
        </p:txBody>
      </p:sp>
      <p:sp>
        <p:nvSpPr>
          <p:cNvPr id="518" name="Google Shape;518;p53"/>
          <p:cNvSpPr txBox="1"/>
          <p:nvPr>
            <p:ph idx="1" type="body"/>
          </p:nvPr>
        </p:nvSpPr>
        <p:spPr>
          <a:xfrm>
            <a:off x="311700" y="4417875"/>
            <a:ext cx="3805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3" title="A-simple-decision-tree-classifier-with-4-features.png"/>
          <p:cNvPicPr preferRelativeResize="0"/>
          <p:nvPr/>
        </p:nvPicPr>
        <p:blipFill rotWithShape="1">
          <a:blip r:embed="rId4">
            <a:alphaModFix/>
          </a:blip>
          <a:srcRect b="0" l="6898" r="0" t="0"/>
          <a:stretch/>
        </p:blipFill>
        <p:spPr>
          <a:xfrm>
            <a:off x="374550" y="1152475"/>
            <a:ext cx="4060675" cy="30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>
            <p:ph idx="1" type="body"/>
          </p:nvPr>
        </p:nvSpPr>
        <p:spPr>
          <a:xfrm>
            <a:off x="311700" y="1152475"/>
            <a:ext cx="85206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No. features </a:t>
            </a:r>
            <a:r>
              <a:rPr b="1" lang="en">
                <a:solidFill>
                  <a:schemeClr val="dk1"/>
                </a:solidFill>
              </a:rPr>
              <a:t>		F </a:t>
            </a:r>
            <a:r>
              <a:rPr lang="en">
                <a:solidFill>
                  <a:schemeClr val="dk1"/>
                </a:solidFill>
              </a:rPr>
              <a:t>[0]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No. trees </a:t>
            </a:r>
            <a:r>
              <a:rPr b="1" lang="en">
                <a:solidFill>
                  <a:schemeClr val="dk1"/>
                </a:solidFill>
              </a:rPr>
              <a:t>		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Tree Depth</a:t>
            </a:r>
            <a:r>
              <a:rPr b="1" lang="en">
                <a:solidFill>
                  <a:schemeClr val="dk1"/>
                </a:solidFill>
              </a:rPr>
              <a:t> 		D_max </a:t>
            </a:r>
            <a:r>
              <a:rPr lang="en">
                <a:solidFill>
                  <a:schemeClr val="dk1"/>
                </a:solidFill>
              </a:rPr>
              <a:t>[1]</a:t>
            </a:r>
            <a:r>
              <a:rPr b="1" lang="en">
                <a:solidFill>
                  <a:schemeClr val="dk1"/>
                </a:solidFill>
              </a:rPr>
              <a:t> / D_eff</a:t>
            </a:r>
            <a:r>
              <a:rPr lang="en">
                <a:solidFill>
                  <a:schemeClr val="dk1"/>
                </a:solidFill>
              </a:rPr>
              <a:t> [2]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No. nodes</a:t>
            </a:r>
            <a:r>
              <a:rPr b="1" lang="en">
                <a:solidFill>
                  <a:schemeClr val="dk1"/>
                </a:solidFill>
              </a:rPr>
              <a:t> 		N ≈ T </a:t>
            </a:r>
            <a:r>
              <a:rPr lang="en">
                <a:solidFill>
                  <a:schemeClr val="dk1"/>
                </a:solidFill>
              </a:rPr>
              <a:t>*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(2 **</a:t>
            </a:r>
            <a:r>
              <a:rPr b="1" lang="en">
                <a:solidFill>
                  <a:schemeClr val="dk1"/>
                </a:solidFill>
              </a:rPr>
              <a:t> D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Computational costs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Memory (RAM)</a:t>
            </a:r>
            <a:r>
              <a:rPr b="1" lang="en">
                <a:solidFill>
                  <a:schemeClr val="dk1"/>
                </a:solidFill>
              </a:rPr>
              <a:t>   		</a:t>
            </a:r>
            <a:r>
              <a:rPr lang="en">
                <a:solidFill>
                  <a:schemeClr val="dk1"/>
                </a:solidFill>
              </a:rPr>
              <a:t>O(</a:t>
            </a:r>
            <a:r>
              <a:rPr b="1" lang="en">
                <a:solidFill>
                  <a:schemeClr val="dk1"/>
                </a:solidFill>
              </a:rPr>
              <a:t>F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Program (FLASH)</a:t>
            </a:r>
            <a:r>
              <a:rPr b="1" lang="en">
                <a:solidFill>
                  <a:schemeClr val="dk1"/>
                </a:solidFill>
              </a:rPr>
              <a:t> 	</a:t>
            </a:r>
            <a:r>
              <a:rPr lang="en">
                <a:solidFill>
                  <a:schemeClr val="dk1"/>
                </a:solidFill>
              </a:rPr>
              <a:t>O(</a:t>
            </a:r>
            <a:r>
              <a:rPr b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[3]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Exc. time (CPU)</a:t>
            </a:r>
            <a:r>
              <a:rPr b="1" lang="en">
                <a:solidFill>
                  <a:schemeClr val="dk1"/>
                </a:solidFill>
              </a:rPr>
              <a:t>		</a:t>
            </a:r>
            <a:r>
              <a:rPr lang="en">
                <a:solidFill>
                  <a:schemeClr val="dk1"/>
                </a:solidFill>
              </a:rPr>
              <a:t>sum(</a:t>
            </a:r>
            <a:r>
              <a:rPr b="1" lang="en">
                <a:solidFill>
                  <a:schemeClr val="dk1"/>
                </a:solidFill>
              </a:rPr>
              <a:t>D_eff</a:t>
            </a:r>
            <a:r>
              <a:rPr lang="en">
                <a:solidFill>
                  <a:schemeClr val="dk1"/>
                </a:solidFill>
              </a:rPr>
              <a:t>(t)</a:t>
            </a:r>
            <a:r>
              <a:rPr b="1"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</a:rPr>
              <a:t>t -&gt;</a:t>
            </a:r>
            <a:r>
              <a:rPr b="1" lang="en">
                <a:solidFill>
                  <a:schemeClr val="dk1"/>
                </a:solidFill>
              </a:rPr>
              <a:t> 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[0] May also enable deeper trees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[1] Depth might differ across trees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[2] Execution path is data dependent! Can estimate average using a dataset, or worst-case from model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[3] Assuming leaf and decision nodes same size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25" name="Google Shape;525;p54"/>
          <p:cNvPicPr preferRelativeResize="0"/>
          <p:nvPr/>
        </p:nvPicPr>
        <p:blipFill rotWithShape="1">
          <a:blip r:embed="rId3">
            <a:alphaModFix/>
          </a:blip>
          <a:srcRect b="53861" l="0" r="33168" t="0"/>
          <a:stretch/>
        </p:blipFill>
        <p:spPr>
          <a:xfrm>
            <a:off x="4779875" y="626350"/>
            <a:ext cx="3406700" cy="16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ensembles - costs</a:t>
            </a:r>
            <a:endParaRPr/>
          </a:p>
        </p:txBody>
      </p:sp>
      <p:sp>
        <p:nvSpPr>
          <p:cNvPr id="527" name="Google Shape;527;p54"/>
          <p:cNvSpPr txBox="1"/>
          <p:nvPr/>
        </p:nvSpPr>
        <p:spPr>
          <a:xfrm>
            <a:off x="5160875" y="2519825"/>
            <a:ext cx="3694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Utilities for estimating costs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from </a:t>
            </a:r>
            <a:r>
              <a:rPr b="1" lang="en"/>
              <a:t>emlearn.evaluate.trees</a:t>
            </a:r>
            <a:r>
              <a:rPr lang="en"/>
              <a:t> import</a:t>
            </a:r>
            <a:br>
              <a:rPr lang="en"/>
            </a:br>
            <a:r>
              <a:rPr lang="en"/>
              <a:t>model_size_bytes, </a:t>
            </a:r>
            <a:br>
              <a:rPr lang="en"/>
            </a:br>
            <a:r>
              <a:rPr lang="en"/>
              <a:t>compute_cost_estimate</a:t>
            </a:r>
            <a:endParaRPr/>
          </a:p>
        </p:txBody>
      </p:sp>
      <p:sp>
        <p:nvSpPr>
          <p:cNvPr id="528" name="Google Shape;528;p54"/>
          <p:cNvSpPr txBox="1"/>
          <p:nvPr/>
        </p:nvSpPr>
        <p:spPr>
          <a:xfrm>
            <a:off x="5356025" y="76200"/>
            <a:ext cx="203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Input features, length </a:t>
            </a:r>
            <a:r>
              <a:rPr b="1" lang="en" sz="1200">
                <a:solidFill>
                  <a:schemeClr val="dk2"/>
                </a:solidFill>
              </a:rPr>
              <a:t>F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[ 0.23, 0.56, 0.11, 0.55 ]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29" name="Google Shape;529;p54"/>
          <p:cNvSpPr txBox="1"/>
          <p:nvPr/>
        </p:nvSpPr>
        <p:spPr>
          <a:xfrm>
            <a:off x="5174500" y="1019900"/>
            <a:ext cx="72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Tree 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30" name="Google Shape;530;p54"/>
          <p:cNvSpPr txBox="1"/>
          <p:nvPr/>
        </p:nvSpPr>
        <p:spPr>
          <a:xfrm>
            <a:off x="6883800" y="1019900"/>
            <a:ext cx="72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Tree 2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531" name="Google Shape;531;p54"/>
          <p:cNvCxnSpPr/>
          <p:nvPr/>
        </p:nvCxnSpPr>
        <p:spPr>
          <a:xfrm>
            <a:off x="6268450" y="661750"/>
            <a:ext cx="15300" cy="102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54"/>
          <p:cNvSpPr txBox="1"/>
          <p:nvPr/>
        </p:nvSpPr>
        <p:spPr>
          <a:xfrm>
            <a:off x="6264425" y="674575"/>
            <a:ext cx="72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Depth</a:t>
            </a:r>
            <a:br>
              <a:rPr lang="en" sz="1200">
                <a:solidFill>
                  <a:schemeClr val="dk2"/>
                </a:solidFill>
              </a:rPr>
            </a:br>
            <a:r>
              <a:rPr b="1" lang="en" sz="1200">
                <a:solidFill>
                  <a:schemeClr val="dk2"/>
                </a:solidFill>
              </a:rPr>
              <a:t>D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533" name="Google Shape;533;p54"/>
          <p:cNvSpPr txBox="1"/>
          <p:nvPr/>
        </p:nvSpPr>
        <p:spPr>
          <a:xfrm>
            <a:off x="7312075" y="1879950"/>
            <a:ext cx="4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cl1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34" name="Google Shape;534;p54"/>
          <p:cNvSpPr txBox="1"/>
          <p:nvPr/>
        </p:nvSpPr>
        <p:spPr>
          <a:xfrm>
            <a:off x="7693075" y="1879950"/>
            <a:ext cx="4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cl2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35" name="Google Shape;535;p54"/>
          <p:cNvSpPr txBox="1"/>
          <p:nvPr/>
        </p:nvSpPr>
        <p:spPr>
          <a:xfrm>
            <a:off x="7445550" y="522175"/>
            <a:ext cx="162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IF features[2] &lt; 0.74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THEN next=left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ELSE next=right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/>
          <p:nvPr>
            <p:ph idx="1" type="body"/>
          </p:nvPr>
        </p:nvSpPr>
        <p:spPr>
          <a:xfrm>
            <a:off x="311700" y="695275"/>
            <a:ext cx="8520600" cy="19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No. features 		F</a:t>
            </a:r>
            <a:r>
              <a:rPr b="1" lang="en">
                <a:solidFill>
                  <a:schemeClr val="dk1"/>
                </a:solidFill>
              </a:rPr>
              <a:t>				</a:t>
            </a:r>
            <a:r>
              <a:rPr lang="en">
                <a:solidFill>
                  <a:schemeClr val="dk1"/>
                </a:solidFill>
              </a:rPr>
              <a:t>increases capacity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No. trees 		T</a:t>
            </a:r>
            <a:r>
              <a:rPr b="1" lang="en">
                <a:solidFill>
                  <a:schemeClr val="dk1"/>
                </a:solidFill>
              </a:rPr>
              <a:t>				</a:t>
            </a:r>
            <a:r>
              <a:rPr lang="en">
                <a:solidFill>
                  <a:schemeClr val="dk1"/>
                </a:solidFill>
              </a:rPr>
              <a:t>increases capacity, </a:t>
            </a:r>
            <a:r>
              <a:rPr b="1" lang="en">
                <a:solidFill>
                  <a:schemeClr val="dk1"/>
                </a:solidFill>
              </a:rPr>
              <a:t>decreases overfitting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Tree Depth 		D_max / D_eff</a:t>
            </a:r>
            <a:r>
              <a:rPr b="1" lang="en">
                <a:solidFill>
                  <a:schemeClr val="dk1"/>
                </a:solidFill>
              </a:rPr>
              <a:t>	</a:t>
            </a:r>
            <a:r>
              <a:rPr lang="en">
                <a:solidFill>
                  <a:schemeClr val="dk1"/>
                </a:solidFill>
              </a:rPr>
              <a:t>increases capacity, </a:t>
            </a:r>
            <a:r>
              <a:rPr b="1" lang="en">
                <a:solidFill>
                  <a:schemeClr val="dk1"/>
                </a:solidFill>
              </a:rPr>
              <a:t>increases overfitting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No. nodes 		N ≈ T * 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</a:t>
            </a:r>
            <a:r>
              <a:rPr b="1" lang="en">
                <a:solidFill>
                  <a:schemeClr val="dk1"/>
                </a:solidFill>
              </a:rPr>
              <a:t>generalized performance</a:t>
            </a:r>
            <a:r>
              <a:rPr lang="en">
                <a:solidFill>
                  <a:schemeClr val="dk1"/>
                </a:solidFill>
              </a:rPr>
              <a:t> (on unseen data), </a:t>
            </a:r>
            <a:r>
              <a:rPr b="1" lang="en">
                <a:solidFill>
                  <a:schemeClr val="dk1"/>
                </a:solidFill>
              </a:rPr>
              <a:t>need to balance overfitting.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1" name="Google Shape;541;p5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ensemble - predictive performance</a:t>
            </a:r>
            <a:endParaRPr/>
          </a:p>
        </p:txBody>
      </p:sp>
      <p:pic>
        <p:nvPicPr>
          <p:cNvPr id="542" name="Google Shape;542;p55" title="randomforest-distrib-parkinson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00" y="2463550"/>
            <a:ext cx="6601275" cy="27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5"/>
          <p:cNvSpPr/>
          <p:nvPr/>
        </p:nvSpPr>
        <p:spPr>
          <a:xfrm>
            <a:off x="5103065" y="3632531"/>
            <a:ext cx="1316400" cy="7569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5"/>
          <p:cNvSpPr/>
          <p:nvPr/>
        </p:nvSpPr>
        <p:spPr>
          <a:xfrm>
            <a:off x="3790670" y="3849762"/>
            <a:ext cx="1231200" cy="850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5"/>
          <p:cNvSpPr/>
          <p:nvPr/>
        </p:nvSpPr>
        <p:spPr>
          <a:xfrm>
            <a:off x="5188234" y="2547725"/>
            <a:ext cx="1231200" cy="850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/>
          <p:nvPr>
            <p:ph idx="1" type="body"/>
          </p:nvPr>
        </p:nvSpPr>
        <p:spPr>
          <a:xfrm>
            <a:off x="311700" y="695275"/>
            <a:ext cx="85206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Vary </a:t>
            </a:r>
            <a:r>
              <a:rPr b="1" lang="en">
                <a:solidFill>
                  <a:schemeClr val="dk1"/>
                </a:solidFill>
              </a:rPr>
              <a:t>n_estimators</a:t>
            </a:r>
            <a:r>
              <a:rPr lang="en">
                <a:solidFill>
                  <a:schemeClr val="dk1"/>
                </a:solidFill>
              </a:rPr>
              <a:t> (trees)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</a:t>
            </a:r>
            <a:r>
              <a:rPr i="1" lang="en">
                <a:solidFill>
                  <a:schemeClr val="dk1"/>
                </a:solidFill>
              </a:rPr>
              <a:t>one </a:t>
            </a:r>
            <a:r>
              <a:rPr lang="en">
                <a:solidFill>
                  <a:schemeClr val="dk1"/>
                </a:solidFill>
              </a:rPr>
              <a:t>of the </a:t>
            </a:r>
            <a:r>
              <a:rPr b="1" lang="en">
                <a:solidFill>
                  <a:schemeClr val="dk1"/>
                </a:solidFill>
              </a:rPr>
              <a:t>depth limiting </a:t>
            </a:r>
            <a:r>
              <a:rPr lang="en">
                <a:solidFill>
                  <a:schemeClr val="dk1"/>
                </a:solidFill>
              </a:rPr>
              <a:t>hyperparameters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sklearn.model_selection import </a:t>
            </a:r>
            <a:r>
              <a:rPr b="1" lang="en">
                <a:solidFill>
                  <a:schemeClr val="dk1"/>
                </a:solidFill>
              </a:rPr>
              <a:t>GridSearchCV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RandomizedSearchCV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1" name="Google Shape;551;p5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 with scikit-learn</a:t>
            </a:r>
            <a:endParaRPr/>
          </a:p>
        </p:txBody>
      </p:sp>
      <p:sp>
        <p:nvSpPr>
          <p:cNvPr id="552" name="Google Shape;552;p56"/>
          <p:cNvSpPr txBox="1"/>
          <p:nvPr/>
        </p:nvSpPr>
        <p:spPr>
          <a:xfrm>
            <a:off x="463275" y="4750975"/>
            <a:ext cx="69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https://emlearn.readthedocs.io/en/latest/auto_examples/trees_hyperparameters.html</a:t>
            </a:r>
            <a:r>
              <a:rPr lang="en"/>
              <a:t> </a:t>
            </a:r>
            <a:endParaRPr/>
          </a:p>
        </p:txBody>
      </p:sp>
      <p:pic>
        <p:nvPicPr>
          <p:cNvPr id="553" name="Google Shape;553;p56" title="sphx_glr_trees_hyperparameters_004.png"/>
          <p:cNvPicPr preferRelativeResize="0"/>
          <p:nvPr/>
        </p:nvPicPr>
        <p:blipFill rotWithShape="1">
          <a:blip r:embed="rId4">
            <a:alphaModFix/>
          </a:blip>
          <a:srcRect b="2874" l="0" r="0" t="0"/>
          <a:stretch/>
        </p:blipFill>
        <p:spPr>
          <a:xfrm>
            <a:off x="417700" y="1941825"/>
            <a:ext cx="7427100" cy="28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Inference modes</a:t>
            </a:r>
            <a:endParaRPr/>
          </a:p>
        </p:txBody>
      </p:sp>
      <p:sp>
        <p:nvSpPr>
          <p:cNvPr id="559" name="Google Shape;559;p57"/>
          <p:cNvSpPr txBox="1"/>
          <p:nvPr>
            <p:ph idx="1" type="body"/>
          </p:nvPr>
        </p:nvSpPr>
        <p:spPr>
          <a:xfrm>
            <a:off x="311700" y="619075"/>
            <a:ext cx="41676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Data structure (“loadable”)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 sz="1400">
                <a:solidFill>
                  <a:schemeClr val="dk1"/>
                </a:solidFill>
              </a:rPr>
              <a:t>Can be loaded at runtime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Only supports float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0" name="Google Shape;560;p57"/>
          <p:cNvSpPr txBox="1"/>
          <p:nvPr/>
        </p:nvSpPr>
        <p:spPr>
          <a:xfrm>
            <a:off x="379825" y="1468675"/>
            <a:ext cx="3954600" cy="357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73A49"/>
                </a:solidFill>
              </a:rPr>
              <a:t>static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rgbClr val="D73A49"/>
                </a:solidFill>
              </a:rPr>
              <a:t>const</a:t>
            </a:r>
            <a:r>
              <a:rPr b="1" lang="en" sz="1100">
                <a:solidFill>
                  <a:schemeClr val="dk1"/>
                </a:solidFill>
              </a:rPr>
              <a:t> EmlTreesNode xor_model_nodes[</a:t>
            </a:r>
            <a:r>
              <a:rPr b="1" lang="en" sz="1100">
                <a:solidFill>
                  <a:srgbClr val="005CC5"/>
                </a:solidFill>
              </a:rPr>
              <a:t>14</a:t>
            </a:r>
            <a:r>
              <a:rPr b="1" lang="en" sz="1100">
                <a:solidFill>
                  <a:schemeClr val="dk1"/>
                </a:solidFill>
              </a:rPr>
              <a:t>] =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{ 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0.197349f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2</a:t>
            </a:r>
            <a:r>
              <a:rPr b="1" lang="en" sz="1100">
                <a:solidFill>
                  <a:schemeClr val="dk1"/>
                </a:solidFill>
              </a:rPr>
              <a:t> },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.........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{ 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0.421164f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-2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-1</a:t>
            </a:r>
            <a:r>
              <a:rPr b="1" lang="en" sz="1100">
                <a:solidFill>
                  <a:schemeClr val="dk1"/>
                </a:solidFill>
              </a:rPr>
              <a:t> }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};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EmlTrees xor_model = {  </a:t>
            </a:r>
            <a:r>
              <a:rPr b="1" lang="en" sz="1100">
                <a:solidFill>
                  <a:srgbClr val="005CC5"/>
                </a:solidFill>
              </a:rPr>
              <a:t>14</a:t>
            </a:r>
            <a:r>
              <a:rPr b="1" lang="en" sz="1100">
                <a:solidFill>
                  <a:schemeClr val="dk1"/>
                </a:solidFill>
              </a:rPr>
              <a:t>,  xor_model_nodes,  ……  };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73A49"/>
                </a:solidFill>
              </a:rPr>
              <a:t>static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F42C1"/>
                </a:solidFill>
              </a:rPr>
              <a:t>eml_trees_predict_tree</a:t>
            </a:r>
            <a:r>
              <a:rPr lang="en" sz="1100">
                <a:solidFill>
                  <a:srgbClr val="24292E"/>
                </a:solidFill>
              </a:rPr>
              <a:t>(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EmlTrees *f,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rgbClr val="24292E"/>
                </a:solidFill>
              </a:rPr>
              <a:t> tree_root,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4292E"/>
                </a:solidFill>
              </a:rPr>
              <a:t>                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rgbClr val="24292E"/>
                </a:solidFill>
              </a:rPr>
              <a:t> *features, </a:t>
            </a:r>
            <a:r>
              <a:rPr lang="en" sz="1100">
                <a:solidFill>
                  <a:srgbClr val="D73A49"/>
                </a:solidFill>
              </a:rPr>
              <a:t>int8_t</a:t>
            </a:r>
            <a:r>
              <a:rPr lang="en" sz="1100">
                <a:solidFill>
                  <a:srgbClr val="24292E"/>
                </a:solidFill>
              </a:rPr>
              <a:t> features_length)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chemeClr val="dk1"/>
                </a:solidFill>
              </a:rPr>
              <a:t> n = tree_root;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while</a:t>
            </a:r>
            <a:r>
              <a:rPr lang="en" sz="1100">
                <a:solidFill>
                  <a:schemeClr val="dk1"/>
                </a:solidFill>
              </a:rPr>
              <a:t> (n &gt;=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value = f[forest-&gt;nodes[node_idx].feature];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point = forest-&gt;nodes[node_idx].value;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b="1" lang="en" sz="1100">
                <a:solidFill>
                  <a:srgbClr val="D73A49"/>
                </a:solidFill>
              </a:rPr>
              <a:t>const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rgbClr val="D73A49"/>
                </a:solidFill>
              </a:rPr>
              <a:t>int16_t</a:t>
            </a:r>
            <a:r>
              <a:rPr b="1" lang="en" sz="1100">
                <a:solidFill>
                  <a:schemeClr val="dk1"/>
                </a:solidFill>
              </a:rPr>
              <a:t> child = (value &lt; point) 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	f-&gt;nodes[n].left : f-&gt;nodes[n].right;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…..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leaf;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61" name="Google Shape;561;p57"/>
          <p:cNvSpPr txBox="1"/>
          <p:nvPr/>
        </p:nvSpPr>
        <p:spPr>
          <a:xfrm>
            <a:off x="4940000" y="1468675"/>
            <a:ext cx="3739800" cy="357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static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inline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chemeClr val="dk1"/>
                </a:solidFill>
              </a:rPr>
              <a:t>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rgbClr val="6F42C1"/>
                </a:solidFill>
              </a:rPr>
              <a:t>xor_model_tree_0</a:t>
            </a:r>
            <a:r>
              <a:rPr lang="en" sz="1100">
                <a:solidFill>
                  <a:srgbClr val="24292E"/>
                </a:solidFill>
              </a:rPr>
              <a:t>(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rgbClr val="24292E"/>
                </a:solidFill>
              </a:rPr>
              <a:t> *features,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rgbClr val="24292E"/>
                </a:solidFill>
              </a:rPr>
              <a:t> features_length)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0.197349f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0.466316f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0.256702f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0.464752f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....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62" name="Google Shape;562;p57"/>
          <p:cNvSpPr txBox="1"/>
          <p:nvPr/>
        </p:nvSpPr>
        <p:spPr>
          <a:xfrm>
            <a:off x="4836900" y="675175"/>
            <a:ext cx="407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generation (“inline”)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Supports int8/int16/int32 and float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 - relevant across the task complexity range</a:t>
            </a:r>
            <a:endParaRPr/>
          </a:p>
        </p:txBody>
      </p:sp>
      <p:pic>
        <p:nvPicPr>
          <p:cNvPr id="568" name="Google Shape;5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150" y="2487775"/>
            <a:ext cx="3065399" cy="1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8"/>
          <p:cNvSpPr txBox="1"/>
          <p:nvPr>
            <p:ph idx="1" type="body"/>
          </p:nvPr>
        </p:nvSpPr>
        <p:spPr>
          <a:xfrm>
            <a:off x="218450" y="4370450"/>
            <a:ext cx="8520600" cy="1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</a:rPr>
              <a:t>1. “Are Microcontrollers Ready for Deep Learning-Based Human Activity Recognition?”</a:t>
            </a:r>
            <a:br>
              <a:rPr i="1" lang="en" sz="700">
                <a:solidFill>
                  <a:schemeClr val="dk1"/>
                </a:solidFill>
              </a:rPr>
            </a:br>
            <a:r>
              <a:rPr i="1" lang="en" sz="700">
                <a:solidFill>
                  <a:schemeClr val="dk1"/>
                </a:solidFill>
              </a:rPr>
              <a:t>	</a:t>
            </a:r>
            <a:r>
              <a:rPr lang="en" sz="700">
                <a:solidFill>
                  <a:schemeClr val="dk1"/>
                </a:solidFill>
              </a:rPr>
              <a:t>Atis Elsts,  Ryan McConville (2021)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https://www.mdpi.com/2079-9292/10/21/2640</a:t>
            </a: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2. </a:t>
            </a:r>
            <a:r>
              <a:rPr i="1" lang="en" sz="700">
                <a:solidFill>
                  <a:schemeClr val="dk1"/>
                </a:solidFill>
              </a:rPr>
              <a:t>“Two-stage Human Activity Recognition on Microcontrollers with Decision Trees and CNNs”</a:t>
            </a:r>
            <a:r>
              <a:rPr lang="en" sz="700">
                <a:solidFill>
                  <a:schemeClr val="dk1"/>
                </a:solidFill>
              </a:rPr>
              <a:t>.</a:t>
            </a:r>
            <a:br>
              <a:rPr lang="en" sz="700">
                <a:solidFill>
                  <a:schemeClr val="dk1"/>
                </a:solidFill>
              </a:rPr>
            </a:br>
            <a:r>
              <a:rPr lang="en" sz="700">
                <a:solidFill>
                  <a:schemeClr val="dk1"/>
                </a:solidFill>
              </a:rPr>
              <a:t>	Francesco Daghero, Daniele Jahier Pagliari, Massimo Poncino (2022)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https://arxiv.org/abs/2206.07652</a:t>
            </a:r>
            <a:r>
              <a:rPr lang="en" sz="700">
                <a:solidFill>
                  <a:schemeClr val="dk1"/>
                </a:solidFill>
              </a:rPr>
              <a:t> </a:t>
            </a:r>
            <a:br>
              <a:rPr lang="en" sz="700">
                <a:solidFill>
                  <a:schemeClr val="dk1"/>
                </a:solidFill>
              </a:rPr>
            </a:br>
            <a:r>
              <a:rPr i="1" lang="en" sz="700">
                <a:solidFill>
                  <a:schemeClr val="dk1"/>
                </a:solidFill>
              </a:rPr>
              <a:t>3. “Energy Efficiency of Inference Algorithms for Clinical Laboratory Data Sets: Green Artificial Intelligence Study”</a:t>
            </a:r>
            <a:endParaRPr i="1"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</a:rPr>
              <a:t>	Jia-Ruei Yu et. al (2022) </a:t>
            </a:r>
            <a:r>
              <a:rPr i="1" lang="en" sz="700" u="sng">
                <a:solidFill>
                  <a:schemeClr val="hlink"/>
                </a:solidFill>
                <a:hlinkClick r:id="rId6"/>
              </a:rPr>
              <a:t>https://www.jmir.org/2022/1/e28036/</a:t>
            </a:r>
            <a:r>
              <a:rPr i="1"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570" name="Google Shape;570;p58"/>
          <p:cNvSpPr txBox="1"/>
          <p:nvPr/>
        </p:nvSpPr>
        <p:spPr>
          <a:xfrm>
            <a:off x="5806650" y="1053600"/>
            <a:ext cx="3550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High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Combine with neural network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Daghero et.al [2] showed up to 67.7% energy saving using two-stage approach</a:t>
            </a:r>
            <a:endParaRPr/>
          </a:p>
        </p:txBody>
      </p:sp>
      <p:sp>
        <p:nvSpPr>
          <p:cNvPr id="571" name="Google Shape;571;p58"/>
          <p:cNvSpPr txBox="1"/>
          <p:nvPr/>
        </p:nvSpPr>
        <p:spPr>
          <a:xfrm>
            <a:off x="2537525" y="1028975"/>
            <a:ext cx="3185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Medium</a:t>
            </a:r>
            <a:br>
              <a:rPr lang="en" sz="1800"/>
            </a:br>
            <a:r>
              <a:rPr lang="en" sz="1800"/>
              <a:t>Alternative to deep learning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Elsts et.al [1] showed performance matching a deep-learning approach,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</a:t>
            </a:r>
            <a:r>
              <a:rPr lang="en">
                <a:solidFill>
                  <a:schemeClr val="dk1"/>
                </a:solidFill>
              </a:rPr>
              <a:t>10x to 100x better </a:t>
            </a:r>
            <a:r>
              <a:rPr lang="en"/>
              <a:t>resource usage</a:t>
            </a:r>
            <a:endParaRPr/>
          </a:p>
        </p:txBody>
      </p:sp>
      <p:pic>
        <p:nvPicPr>
          <p:cNvPr id="572" name="Google Shape;572;p58"/>
          <p:cNvPicPr preferRelativeResize="0"/>
          <p:nvPr/>
        </p:nvPicPr>
        <p:blipFill rotWithShape="1">
          <a:blip r:embed="rId7">
            <a:alphaModFix/>
          </a:blip>
          <a:srcRect b="21587" l="0" r="0" t="6309"/>
          <a:stretch/>
        </p:blipFill>
        <p:spPr>
          <a:xfrm>
            <a:off x="2876625" y="2578025"/>
            <a:ext cx="2341299" cy="15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8"/>
          <p:cNvSpPr txBox="1"/>
          <p:nvPr/>
        </p:nvSpPr>
        <p:spPr>
          <a:xfrm>
            <a:off x="80800" y="1053600"/>
            <a:ext cx="2372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Low</a:t>
            </a:r>
            <a:br>
              <a:rPr lang="en" sz="1800"/>
            </a:br>
            <a:r>
              <a:rPr lang="en" sz="1800"/>
              <a:t>Go-to for tabular 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easy to get good performance, with minimal tweaking.</a:t>
            </a:r>
            <a:endParaRPr/>
          </a:p>
        </p:txBody>
      </p:sp>
      <p:pic>
        <p:nvPicPr>
          <p:cNvPr id="574" name="Google Shape;574;p58"/>
          <p:cNvPicPr preferRelativeResize="0"/>
          <p:nvPr/>
        </p:nvPicPr>
        <p:blipFill rotWithShape="1">
          <a:blip r:embed="rId8">
            <a:alphaModFix/>
          </a:blip>
          <a:srcRect b="0" l="8865" r="6373" t="0"/>
          <a:stretch/>
        </p:blipFill>
        <p:spPr>
          <a:xfrm>
            <a:off x="311712" y="2487775"/>
            <a:ext cx="2075337" cy="17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7" name="Google Shape;137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is machine learning relevant for constrained embedded devices and microcontrollers?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</a:t>
            </a:r>
            <a:r>
              <a:rPr lang="en"/>
              <a:t>K-means clustering for leaf de-duplication</a:t>
            </a:r>
            <a:endParaRPr/>
          </a:p>
        </p:txBody>
      </p:sp>
      <p:sp>
        <p:nvSpPr>
          <p:cNvPr id="580" name="Google Shape;580;p59"/>
          <p:cNvSpPr txBox="1"/>
          <p:nvPr>
            <p:ph idx="1" type="body"/>
          </p:nvPr>
        </p:nvSpPr>
        <p:spPr>
          <a:xfrm>
            <a:off x="5858200" y="730475"/>
            <a:ext cx="25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Preliminary</a:t>
            </a:r>
            <a:r>
              <a:rPr lang="en">
                <a:solidFill>
                  <a:schemeClr val="dk1"/>
                </a:solidFill>
              </a:rPr>
              <a:t> results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paper to follow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81" name="Google Shape;581;p59"/>
          <p:cNvPicPr preferRelativeResize="0"/>
          <p:nvPr/>
        </p:nvPicPr>
        <p:blipFill rotWithShape="1">
          <a:blip r:embed="rId3">
            <a:alphaModFix/>
          </a:blip>
          <a:srcRect b="11494" l="5116" r="6963" t="8518"/>
          <a:stretch/>
        </p:blipFill>
        <p:spPr>
          <a:xfrm>
            <a:off x="4572000" y="1559150"/>
            <a:ext cx="4387876" cy="1996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59"/>
          <p:cNvGrpSpPr/>
          <p:nvPr/>
        </p:nvGrpSpPr>
        <p:grpSpPr>
          <a:xfrm>
            <a:off x="79050" y="1577950"/>
            <a:ext cx="4545725" cy="3414625"/>
            <a:chOff x="502150" y="603975"/>
            <a:chExt cx="4545725" cy="3414625"/>
          </a:xfrm>
        </p:grpSpPr>
        <p:pic>
          <p:nvPicPr>
            <p:cNvPr id="583" name="Google Shape;583;p59"/>
            <p:cNvPicPr preferRelativeResize="0"/>
            <p:nvPr/>
          </p:nvPicPr>
          <p:blipFill rotWithShape="1">
            <a:blip r:embed="rId4">
              <a:alphaModFix/>
            </a:blip>
            <a:srcRect b="4260" l="1539" r="27864" t="0"/>
            <a:stretch/>
          </p:blipFill>
          <p:spPr>
            <a:xfrm>
              <a:off x="502150" y="603975"/>
              <a:ext cx="4545725" cy="227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59"/>
            <p:cNvSpPr txBox="1"/>
            <p:nvPr/>
          </p:nvSpPr>
          <p:spPr>
            <a:xfrm>
              <a:off x="502150" y="2971900"/>
              <a:ext cx="3585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</a:rPr>
                <a:t>Hard majority</a:t>
              </a:r>
              <a:br>
                <a:rPr b="1" lang="en">
                  <a:solidFill>
                    <a:srgbClr val="990000"/>
                  </a:solidFill>
                </a:rPr>
              </a:br>
              <a:r>
                <a:rPr lang="en">
                  <a:solidFill>
                    <a:srgbClr val="990000"/>
                  </a:solidFill>
                </a:rPr>
                <a:t>sometimes bad:</a:t>
              </a:r>
              <a:endParaRPr>
                <a:solidFill>
                  <a:srgbClr val="99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Failed perf constraint on</a:t>
              </a:r>
              <a:endParaRPr>
                <a:solidFill>
                  <a:srgbClr val="99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75% of datasets </a:t>
              </a:r>
              <a:endParaRPr>
                <a:solidFill>
                  <a:srgbClr val="990000"/>
                </a:solidFill>
              </a:endParaRPr>
            </a:p>
          </p:txBody>
        </p:sp>
        <p:pic>
          <p:nvPicPr>
            <p:cNvPr id="585" name="Google Shape;585;p59"/>
            <p:cNvPicPr preferRelativeResize="0"/>
            <p:nvPr/>
          </p:nvPicPr>
          <p:blipFill rotWithShape="1">
            <a:blip r:embed="rId4">
              <a:alphaModFix/>
            </a:blip>
            <a:srcRect b="20455" l="71774" r="0" t="22036"/>
            <a:stretch/>
          </p:blipFill>
          <p:spPr>
            <a:xfrm>
              <a:off x="1122925" y="677775"/>
              <a:ext cx="1377678" cy="103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6" name="Google Shape;586;p59"/>
          <p:cNvSpPr txBox="1"/>
          <p:nvPr/>
        </p:nvSpPr>
        <p:spPr>
          <a:xfrm>
            <a:off x="5040525" y="4013050"/>
            <a:ext cx="406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2-8 leaves per class sufficient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0% of datasets failed performance constraint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High model size compression 50-90%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87" name="Google Shape;587;p59"/>
          <p:cNvSpPr txBox="1"/>
          <p:nvPr/>
        </p:nvSpPr>
        <p:spPr>
          <a:xfrm>
            <a:off x="399325" y="601175"/>
            <a:ext cx="506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Optimizing for: Small model size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Constraint: Under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 percentage</a:t>
            </a:r>
            <a:r>
              <a:rPr lang="en">
                <a:solidFill>
                  <a:schemeClr val="dk1"/>
                </a:solidFill>
              </a:rPr>
              <a:t> point drop in AUC ROC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Evaluating on 48 datasets from OpenML CC18 suite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8" name="Google Shape;588;p59"/>
          <p:cNvSpPr txBox="1"/>
          <p:nvPr/>
        </p:nvSpPr>
        <p:spPr>
          <a:xfrm>
            <a:off x="2112425" y="40130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Clustering with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N leaves per class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Allows adaptable size/perf tradeoff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1"/>
          <p:cNvPicPr preferRelativeResize="0"/>
          <p:nvPr/>
        </p:nvPicPr>
        <p:blipFill rotWithShape="1">
          <a:blip r:embed="rId3">
            <a:alphaModFix/>
          </a:blip>
          <a:srcRect b="16389" l="11556" r="16666" t="15407"/>
          <a:stretch/>
        </p:blipFill>
        <p:spPr>
          <a:xfrm rot="2099982">
            <a:off x="6041457" y="1743762"/>
            <a:ext cx="2464460" cy="15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</a:t>
            </a:r>
            <a:r>
              <a:rPr lang="en"/>
              <a:t>Installing</a:t>
            </a:r>
            <a:endParaRPr/>
          </a:p>
        </p:txBody>
      </p:sp>
      <p:sp>
        <p:nvSpPr>
          <p:cNvPr id="600" name="Google Shape;600;p61"/>
          <p:cNvSpPr txBox="1"/>
          <p:nvPr/>
        </p:nvSpPr>
        <p:spPr>
          <a:xfrm>
            <a:off x="311700" y="1134350"/>
            <a:ext cx="647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Download prebuilt firmware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https://micropython.org/download/?port=esp32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Flash firmware to device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esptool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erase_flash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write_flash -z 0 micropython-v1.17.bin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Connect to device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/>
              <a:t>pip install mpremote</a:t>
            </a:r>
            <a:br>
              <a:rPr lang="en" sz="1800"/>
            </a:br>
            <a:r>
              <a:rPr lang="en" sz="1800"/>
              <a:t>	</a:t>
            </a:r>
            <a:r>
              <a:rPr lang="en"/>
              <a:t>mpremote repl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/>
              <a:t>IDE (optional): Thonny, VS Code, et.c.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61"/>
          <p:cNvPicPr preferRelativeResize="0"/>
          <p:nvPr/>
        </p:nvPicPr>
        <p:blipFill rotWithShape="1">
          <a:blip r:embed="rId5">
            <a:alphaModFix/>
          </a:blip>
          <a:srcRect b="36019" l="1728" r="31283" t="30538"/>
          <a:stretch/>
        </p:blipFill>
        <p:spPr>
          <a:xfrm>
            <a:off x="3755575" y="3382450"/>
            <a:ext cx="4762375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TinyML for MicroPython - comparisons</a:t>
            </a:r>
            <a:endParaRPr/>
          </a:p>
        </p:txBody>
      </p:sp>
      <p:graphicFrame>
        <p:nvGraphicFramePr>
          <p:cNvPr id="608" name="Google Shape;608;p62"/>
          <p:cNvGraphicFramePr/>
          <p:nvPr/>
        </p:nvGraphicFramePr>
        <p:xfrm>
          <a:off x="371988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{09A18AF4-0593-4E00-A0E9-F50994FE6A35}</a:tableStyleId>
              </a:tblPr>
              <a:tblGrid>
                <a:gridCol w="1381575"/>
                <a:gridCol w="1910475"/>
                <a:gridCol w="1646025"/>
                <a:gridCol w="1646025"/>
                <a:gridCol w="1646025"/>
              </a:tblGrid>
              <a:tr h="37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Project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Deployment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Models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Program s</a:t>
                      </a:r>
                      <a:r>
                        <a:rPr b="1" lang="en" sz="1300"/>
                        <a:t>ize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Compute time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emlearn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Native mod .mpy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/>
                        <a:t>KNN, CNN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everywhereml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Pure Python .py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SVM, </a:t>
                      </a:r>
                      <a:r>
                        <a:rPr lang="en" sz="1300"/>
                        <a:t>KNN,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High with large models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Poor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m2cgen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Pure Python .py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/>
                        <a:t>SVM, KNN, MLP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High with large models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Poor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OpenMV.tf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0000"/>
                          </a:solidFill>
                        </a:rPr>
                        <a:t>Hard. Custom Fork</a:t>
                      </a:r>
                      <a:endParaRPr sz="13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CNN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45F06"/>
                          </a:solidFill>
                        </a:rPr>
                        <a:t>High initial size</a:t>
                      </a:r>
                      <a:endParaRPr sz="13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ulab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0000"/>
                          </a:solidFill>
                        </a:rPr>
                        <a:t>Hard. User C module</a:t>
                      </a:r>
                      <a:endParaRPr sz="13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(build-your-own)</a:t>
                      </a:r>
                      <a:br>
                        <a:rPr lang="en" sz="1300" u="sng">
                          <a:solidFill>
                            <a:srgbClr val="990000"/>
                          </a:solidFill>
                        </a:rPr>
                      </a:b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Using nda</a:t>
                      </a: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rray primitives</a:t>
                      </a:r>
                      <a:endParaRPr sz="1300" u="sng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45F06"/>
                          </a:solidFill>
                        </a:rPr>
                        <a:t>High initial size</a:t>
                      </a:r>
                      <a:endParaRPr sz="13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Unknown</a:t>
                      </a:r>
                      <a:br>
                        <a:rPr lang="en" sz="1300">
                          <a:solidFill>
                            <a:schemeClr val="dk1"/>
                          </a:solidFill>
                        </a:rPr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(assume good)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3" name="Google Shape;613;p63"/>
          <p:cNvGraphicFramePr/>
          <p:nvPr/>
        </p:nvGraphicFramePr>
        <p:xfrm>
          <a:off x="357375" y="14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{09A18AF4-0593-4E00-A0E9-F50994FE6A35}</a:tableStyleId>
              </a:tblPr>
              <a:tblGrid>
                <a:gridCol w="2363425"/>
                <a:gridCol w="622575"/>
                <a:gridCol w="924425"/>
                <a:gridCol w="1073050"/>
                <a:gridCol w="1431050"/>
                <a:gridCol w="718050"/>
                <a:gridCol w="684575"/>
                <a:gridCol w="735875"/>
              </a:tblGrid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RAM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FLASH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CPU</a:t>
                      </a:r>
                      <a:r>
                        <a:rPr lang="en" sz="1200"/>
                        <a:t> (CoreMark)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IMU</a:t>
                      </a:r>
                      <a:br>
                        <a:rPr lang="en" sz="1200"/>
                      </a:br>
                      <a:r>
                        <a:rPr lang="en" sz="1000"/>
                        <a:t>100 hz</a:t>
                      </a:r>
                      <a:br>
                        <a:rPr lang="en" sz="1000"/>
                      </a:br>
                      <a:r>
                        <a:rPr lang="en" sz="1000"/>
                        <a:t>5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Sound</a:t>
                      </a:r>
                      <a:br>
                        <a:rPr lang="en" sz="1200"/>
                      </a:br>
                      <a:r>
                        <a:rPr lang="en" sz="1000"/>
                        <a:t>16 kHz</a:t>
                      </a:r>
                      <a:br>
                        <a:rPr lang="en" sz="1000"/>
                      </a:br>
                      <a:r>
                        <a:rPr lang="en" sz="1000"/>
                        <a:t>1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Image</a:t>
                      </a:r>
                      <a:br>
                        <a:rPr lang="en" sz="1200"/>
                      </a:br>
                      <a:r>
                        <a:rPr lang="en" sz="1000"/>
                        <a:t>64x64 px</a:t>
                      </a:r>
                      <a:br>
                        <a:rPr lang="en" sz="1000"/>
                      </a:br>
                      <a:r>
                        <a:rPr lang="en" sz="1000"/>
                        <a:t>1 fps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Uno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ATMega 328 @ 16 Mhz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BLE 33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NRF52840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ARM Cortex M4F @ 64 Mhz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ESP32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ESP32-S3 @ 240 Mhz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613</a:t>
                      </a:r>
                      <a:br>
                        <a:rPr lang="en" sz="1200"/>
                      </a:br>
                      <a:r>
                        <a:rPr lang="en" sz="1200"/>
                        <a:t>(per core)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Teensy 4.0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ARM Cortex M7 @ 600 Mhz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2313</a:t>
                      </a:r>
                      <a:br>
                        <a:rPr lang="en" sz="1200"/>
                      </a:br>
                      <a:r>
                        <a:rPr lang="en" sz="1200"/>
                        <a:t>(per core)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4" name="Google Shape;61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feasibility versus microcontroller type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405225" y="1340300"/>
            <a:ext cx="5368630" cy="29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6078975" y="1246425"/>
            <a:ext cx="28080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Benefits vs sending data to cloud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79400" lvl="0" marL="3429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Stand-alone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latency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Power efficiency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Privacy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cost</a:t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Sensor data analysis with Machine Learning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11700" y="4368300"/>
            <a:ext cx="49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System diagram for “TinyML” solution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41731" r="9528" t="36980"/>
          <a:stretch/>
        </p:blipFill>
        <p:spPr>
          <a:xfrm>
            <a:off x="2913400" y="2756138"/>
            <a:ext cx="3317210" cy="241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10156" l="0" r="46714" t="4351"/>
          <a:stretch/>
        </p:blipFill>
        <p:spPr>
          <a:xfrm>
            <a:off x="0" y="0"/>
            <a:ext cx="2921050" cy="28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5">
            <a:alphaModFix/>
          </a:blip>
          <a:srcRect b="0" l="31006" r="17289" t="0"/>
          <a:stretch/>
        </p:blipFill>
        <p:spPr>
          <a:xfrm>
            <a:off x="0" y="2778575"/>
            <a:ext cx="2921050" cy="2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6">
            <a:alphaModFix/>
          </a:blip>
          <a:srcRect b="0" l="35249" r="0" t="0"/>
          <a:stretch/>
        </p:blipFill>
        <p:spPr>
          <a:xfrm>
            <a:off x="5927400" y="-811725"/>
            <a:ext cx="3216599" cy="372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7">
            <a:alphaModFix/>
          </a:blip>
          <a:srcRect b="17891" l="4670" r="37526" t="0"/>
          <a:stretch/>
        </p:blipFill>
        <p:spPr>
          <a:xfrm>
            <a:off x="2921050" y="0"/>
            <a:ext cx="3006351" cy="27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8">
            <a:alphaModFix/>
          </a:blip>
          <a:srcRect b="0" l="823" r="13376" t="12487"/>
          <a:stretch/>
        </p:blipFill>
        <p:spPr>
          <a:xfrm>
            <a:off x="5927400" y="2732375"/>
            <a:ext cx="3216599" cy="246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115888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Consumer Tech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3110213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Industrial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6104538" y="2270675"/>
            <a:ext cx="21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Fun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17567" r="17560" t="0"/>
          <a:stretch/>
        </p:blipFill>
        <p:spPr>
          <a:xfrm>
            <a:off x="5841650" y="213700"/>
            <a:ext cx="3208075" cy="27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555600"/>
            <a:ext cx="5670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</a:t>
            </a:r>
            <a:r>
              <a:rPr lang="en"/>
              <a:t>icrocontroller</a:t>
            </a:r>
            <a:r>
              <a:rPr lang="en"/>
              <a:t> - tiny programmable chip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2713725"/>
            <a:ext cx="44637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 20 </a:t>
            </a:r>
            <a:r>
              <a:rPr i="1" lang="en" sz="1800"/>
              <a:t>billions</a:t>
            </a:r>
            <a:r>
              <a:rPr lang="en" sz="1800"/>
              <a:t> shipped </a:t>
            </a:r>
            <a:r>
              <a:rPr i="1" lang="en" sz="1800"/>
              <a:t>per year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Increasingly accessible for hobbyists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2010: Arduino Uno</a:t>
            </a:r>
            <a:br>
              <a:rPr lang="en" sz="1800"/>
            </a:br>
            <a:r>
              <a:rPr lang="en" sz="1800"/>
              <a:t>2016: ESP32</a:t>
            </a:r>
            <a:br>
              <a:rPr lang="en" sz="1800"/>
            </a:br>
            <a:r>
              <a:rPr lang="en" sz="1800"/>
              <a:t>2021: RP2040</a:t>
            </a:r>
            <a:br>
              <a:rPr lang="en" sz="1800"/>
            </a:br>
            <a:r>
              <a:rPr lang="en" sz="1800"/>
              <a:t>2024: RP2350</a:t>
            </a:r>
            <a:endParaRPr sz="1800"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b="12155" l="19143" r="8779" t="13317"/>
          <a:stretch/>
        </p:blipFill>
        <p:spPr>
          <a:xfrm flipH="1">
            <a:off x="5935925" y="3234550"/>
            <a:ext cx="3208076" cy="208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311700" y="1062863"/>
            <a:ext cx="47241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Compute power: 1 / 1000x of a smartphone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RAM: 			0.10 -  1 000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Program space:	 	1.0   -  10 000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Compute			10    -  1000 DMIPS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Price: 			0.10 -  10 USD</a:t>
            </a:r>
            <a:endParaRPr b="1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366175" y="3943550"/>
            <a:ext cx="22680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Arduino IDE C/C++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MicroPython</a:t>
            </a:r>
            <a:endParaRPr sz="1800"/>
          </a:p>
        </p:txBody>
      </p:sp>
      <p:sp>
        <p:nvSpPr>
          <p:cNvPr id="172" name="Google Shape;172;p26"/>
          <p:cNvSpPr txBox="1"/>
          <p:nvPr/>
        </p:nvSpPr>
        <p:spPr>
          <a:xfrm>
            <a:off x="4368650" y="2682125"/>
            <a:ext cx="32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Efficiency is key !</a:t>
            </a:r>
            <a:br>
              <a:rPr b="1" lang="en" sz="1800">
                <a:solidFill>
                  <a:srgbClr val="595959"/>
                </a:solidFill>
              </a:rPr>
            </a:br>
            <a:r>
              <a:rPr b="1" lang="en" sz="1800">
                <a:solidFill>
                  <a:srgbClr val="595959"/>
                </a:solidFill>
              </a:rPr>
              <a:t>Memory, compute, power</a:t>
            </a:r>
            <a:endParaRPr b="1"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265500" y="2000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br>
              <a:rPr lang="en"/>
            </a:br>
            <a:r>
              <a:rPr lang="en"/>
              <a:t>emlearn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265500" y="3570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in 2018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Open-source (MIT)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2" type="body"/>
          </p:nvPr>
        </p:nvSpPr>
        <p:spPr>
          <a:xfrm>
            <a:off x="253000" y="1552475"/>
            <a:ext cx="29442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Convenient training</a:t>
            </a:r>
            <a:endParaRPr b="1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Model creation </a:t>
            </a:r>
            <a:r>
              <a:rPr b="1" lang="en"/>
              <a:t>in Python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/>
              <a:t>Use standard libraries</a:t>
            </a:r>
            <a:endParaRPr b="1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/>
              <a:t>scikit-learn</a:t>
            </a:r>
            <a:endParaRPr sz="1400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/>
              <a:t>Keras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One-line to </a:t>
            </a:r>
            <a:r>
              <a:rPr b="1" lang="en"/>
              <a:t>export to device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Verification tools included</a:t>
            </a:r>
            <a:endParaRPr/>
          </a:p>
        </p:txBody>
      </p:sp>
      <p:sp>
        <p:nvSpPr>
          <p:cNvPr id="186" name="Google Shape;186;p28"/>
          <p:cNvSpPr txBox="1"/>
          <p:nvPr>
            <p:ph idx="4294967295" type="body"/>
          </p:nvPr>
        </p:nvSpPr>
        <p:spPr>
          <a:xfrm>
            <a:off x="6428400" y="908975"/>
            <a:ext cx="29442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Embedded Friendly</a:t>
            </a:r>
            <a:endParaRPr b="1" sz="14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Portable C99</a:t>
            </a:r>
            <a:r>
              <a:rPr lang="en" sz="1400"/>
              <a:t> code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No dynamic allocations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Header-only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High </a:t>
            </a:r>
            <a:r>
              <a:rPr b="1" lang="en" sz="1400"/>
              <a:t>test coverage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Integer/</a:t>
            </a:r>
            <a:r>
              <a:rPr b="1" lang="en" sz="1400"/>
              <a:t>fixed-point</a:t>
            </a:r>
            <a:r>
              <a:rPr lang="en" sz="1400"/>
              <a:t> math *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Small</a:t>
            </a:r>
            <a:r>
              <a:rPr lang="en" sz="1400"/>
              <a:t>. 2 kB+ FLASH</a:t>
            </a:r>
            <a:endParaRPr sz="1400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738" y="3165513"/>
            <a:ext cx="1882446" cy="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350" y="3969310"/>
            <a:ext cx="1670751" cy="891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8"/>
          <p:cNvGrpSpPr/>
          <p:nvPr/>
        </p:nvGrpSpPr>
        <p:grpSpPr>
          <a:xfrm>
            <a:off x="344950" y="3649122"/>
            <a:ext cx="2420200" cy="1397578"/>
            <a:chOff x="192550" y="2658522"/>
            <a:chExt cx="2420200" cy="1397578"/>
          </a:xfrm>
        </p:grpSpPr>
        <p:pic>
          <p:nvPicPr>
            <p:cNvPr id="190" name="Google Shape;190;p28"/>
            <p:cNvPicPr preferRelativeResize="0"/>
            <p:nvPr/>
          </p:nvPicPr>
          <p:blipFill rotWithShape="1">
            <a:blip r:embed="rId5">
              <a:alphaModFix/>
            </a:blip>
            <a:srcRect b="20922" l="17785" r="18074" t="17900"/>
            <a:stretch/>
          </p:blipFill>
          <p:spPr>
            <a:xfrm>
              <a:off x="192550" y="2660213"/>
              <a:ext cx="1131024" cy="606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81725" y="2658522"/>
              <a:ext cx="1131023" cy="6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46750" y="3368587"/>
              <a:ext cx="1466000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1175" y="3445875"/>
              <a:ext cx="556026" cy="610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8"/>
          <p:cNvSpPr txBox="1"/>
          <p:nvPr>
            <p:ph idx="4294967295" type="body"/>
          </p:nvPr>
        </p:nvSpPr>
        <p:spPr>
          <a:xfrm>
            <a:off x="6464300" y="3142975"/>
            <a:ext cx="29442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Convenient &amp; Efficient</a:t>
            </a:r>
            <a:endParaRPr b="1" sz="14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Portable MicroPython</a:t>
            </a:r>
            <a:endParaRPr sz="1400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Single .mpy file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No dynamic allocations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High </a:t>
            </a:r>
            <a:r>
              <a:rPr b="1" lang="en" sz="1400"/>
              <a:t>test coverage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Integer/</a:t>
            </a:r>
            <a:r>
              <a:rPr b="1" lang="en" sz="1400"/>
              <a:t>fixed-point</a:t>
            </a:r>
            <a:r>
              <a:rPr lang="en" sz="1400"/>
              <a:t> math *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Small</a:t>
            </a:r>
            <a:r>
              <a:rPr lang="en" sz="1400"/>
              <a:t>. 2 kB+ FLASH</a:t>
            </a:r>
            <a:endParaRPr sz="1400"/>
          </a:p>
        </p:txBody>
      </p:sp>
      <p:cxnSp>
        <p:nvCxnSpPr>
          <p:cNvPr id="195" name="Google Shape;195;p28"/>
          <p:cNvCxnSpPr/>
          <p:nvPr/>
        </p:nvCxnSpPr>
        <p:spPr>
          <a:xfrm>
            <a:off x="3826300" y="2895750"/>
            <a:ext cx="485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8"/>
          <p:cNvCxnSpPr/>
          <p:nvPr/>
        </p:nvCxnSpPr>
        <p:spPr>
          <a:xfrm>
            <a:off x="3445575" y="201625"/>
            <a:ext cx="0" cy="458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28"/>
          <p:cNvGrpSpPr/>
          <p:nvPr/>
        </p:nvGrpSpPr>
        <p:grpSpPr>
          <a:xfrm>
            <a:off x="3672024" y="844350"/>
            <a:ext cx="2541587" cy="610225"/>
            <a:chOff x="3748224" y="844350"/>
            <a:chExt cx="2541587" cy="610225"/>
          </a:xfrm>
        </p:grpSpPr>
        <p:pic>
          <p:nvPicPr>
            <p:cNvPr id="198" name="Google Shape;198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28"/>
          <p:cNvSpPr txBox="1"/>
          <p:nvPr/>
        </p:nvSpPr>
        <p:spPr>
          <a:xfrm>
            <a:off x="253000" y="118850"/>
            <a:ext cx="247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b="1"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Train on PC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3757479" y="118850"/>
            <a:ext cx="32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2. Deploy</a:t>
            </a:r>
            <a:r>
              <a:rPr b="1"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on device</a:t>
            </a:r>
            <a:endParaRPr b="1" sz="1800">
              <a:solidFill>
                <a:schemeClr val="dk1"/>
              </a:solidFill>
            </a:endParaRPr>
          </a:p>
        </p:txBody>
      </p:sp>
      <p:grpSp>
        <p:nvGrpSpPr>
          <p:cNvPr id="202" name="Google Shape;202;p28"/>
          <p:cNvGrpSpPr/>
          <p:nvPr/>
        </p:nvGrpSpPr>
        <p:grpSpPr>
          <a:xfrm>
            <a:off x="4063236" y="1669429"/>
            <a:ext cx="1882450" cy="999470"/>
            <a:chOff x="4139436" y="1669429"/>
            <a:chExt cx="1882450" cy="999470"/>
          </a:xfrm>
        </p:grpSpPr>
        <p:pic>
          <p:nvPicPr>
            <p:cNvPr id="203" name="Google Shape;203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179773" y="1691995"/>
              <a:ext cx="656005" cy="446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139436" y="1669429"/>
              <a:ext cx="968970" cy="50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993650" y="2271361"/>
              <a:ext cx="1028236" cy="384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396334" y="2222459"/>
              <a:ext cx="446436" cy="446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8"/>
          <p:cNvSpPr txBox="1"/>
          <p:nvPr/>
        </p:nvSpPr>
        <p:spPr>
          <a:xfrm>
            <a:off x="488800" y="908975"/>
            <a:ext cx="22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pip install emlearn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